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1" r:id="rId1"/>
  </p:sldMasterIdLst>
  <p:handoutMasterIdLst>
    <p:handoutMasterId r:id="rId39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9" r:id="rId34"/>
    <p:sldId id="288" r:id="rId35"/>
    <p:sldId id="290" r:id="rId36"/>
    <p:sldId id="291" r:id="rId37"/>
    <p:sldId id="292" r:id="rId38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13" autoAdjust="0"/>
    <p:restoredTop sz="94660"/>
  </p:normalViewPr>
  <p:slideViewPr>
    <p:cSldViewPr>
      <p:cViewPr varScale="1">
        <p:scale>
          <a:sx n="44" d="100"/>
          <a:sy n="44" d="100"/>
        </p:scale>
        <p:origin x="-108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w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w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w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wmf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wmf"/></Relationships>
</file>

<file path=ppt/drawings/_rels/vmlDrawing1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wmf"/></Relationships>
</file>

<file path=ppt/drawings/_rels/vmlDrawing1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wmf"/></Relationships>
</file>

<file path=ppt/drawings/_rels/vmlDrawing1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wmf"/></Relationships>
</file>

<file path=ppt/drawings/_rels/vmlDrawing1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wmf"/></Relationships>
</file>

<file path=ppt/drawings/_rels/vmlDrawing1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20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wmf"/></Relationships>
</file>

<file path=ppt/drawings/_rels/vmlDrawing2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wmf"/></Relationships>
</file>

<file path=ppt/drawings/_rels/vmlDrawing2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wmf"/></Relationships>
</file>

<file path=ppt/drawings/_rels/vmlDrawing2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3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drawings/_rels/vmlDrawing5.v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image" Target="../media/image5.wmf"/></Relationships>
</file>

<file path=ppt/drawings/_rels/vmlDrawing6.v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image" Target="../media/image5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w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E27B6F2-B4A0-431D-9CE9-F8E55574862F}" type="datetimeFigureOut">
              <a:rPr lang="en-US" smtClean="0"/>
              <a:pPr/>
              <a:t>9/1/2011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D4B13F2-142F-4C5C-BFFA-036F725499E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/>
          <p:cNvSpPr>
            <a:spLocks noChangeArrowheads="1"/>
          </p:cNvSpPr>
          <p:nvPr/>
        </p:nvSpPr>
        <p:spPr bwMode="auto">
          <a:xfrm>
            <a:off x="381000" y="990600"/>
            <a:ext cx="76200" cy="5105400"/>
          </a:xfrm>
          <a:prstGeom prst="rect">
            <a:avLst/>
          </a:prstGeom>
          <a:solidFill>
            <a:schemeClr val="bg2"/>
          </a:solidFill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lang="en-US" sz="2400"/>
          </a:p>
        </p:txBody>
      </p:sp>
      <p:sp>
        <p:nvSpPr>
          <p:cNvPr id="72707" name="Rectangle 3"/>
          <p:cNvSpPr>
            <a:spLocks noGrp="1" noChangeArrowheads="1"/>
          </p:cNvSpPr>
          <p:nvPr>
            <p:ph type="ctrTitle"/>
          </p:nvPr>
        </p:nvSpPr>
        <p:spPr>
          <a:xfrm>
            <a:off x="762000" y="1371600"/>
            <a:ext cx="7696200" cy="2057400"/>
          </a:xfrm>
        </p:spPr>
        <p:txBody>
          <a:bodyPr/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2708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762000" y="3765550"/>
            <a:ext cx="7696200" cy="20574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800">
                <a:latin typeface="Arial" charset="0"/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72709" name="Rectangle 5"/>
          <p:cNvSpPr>
            <a:spLocks noGrp="1" noChangeArrowheads="1"/>
          </p:cNvSpPr>
          <p:nvPr>
            <p:ph type="dt" sz="half" idx="2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2710" name="Rectangle 6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2711" name="Rectangle 7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 b="1"/>
            </a:lvl1pPr>
          </a:lstStyle>
          <a:p>
            <a:fld id="{6EEDF651-6F19-4E2A-B8DA-358A68C3867C}" type="slidenum">
              <a:rPr lang="en-US"/>
              <a:pPr/>
              <a:t>‹#›</a:t>
            </a:fld>
            <a:endParaRPr lang="en-US"/>
          </a:p>
        </p:txBody>
      </p:sp>
      <p:grpSp>
        <p:nvGrpSpPr>
          <p:cNvPr id="72712" name="Group 8"/>
          <p:cNvGrpSpPr>
            <a:grpSpLocks/>
          </p:cNvGrpSpPr>
          <p:nvPr/>
        </p:nvGrpSpPr>
        <p:grpSpPr bwMode="auto">
          <a:xfrm>
            <a:off x="381000" y="304800"/>
            <a:ext cx="8391525" cy="5791200"/>
            <a:chOff x="240" y="192"/>
            <a:chExt cx="5286" cy="3648"/>
          </a:xfrm>
        </p:grpSpPr>
        <p:sp>
          <p:nvSpPr>
            <p:cNvPr id="72713" name="Rectangle 9"/>
            <p:cNvSpPr>
              <a:spLocks noChangeArrowheads="1"/>
            </p:cNvSpPr>
            <p:nvPr/>
          </p:nvSpPr>
          <p:spPr bwMode="auto">
            <a:xfrm flipV="1">
              <a:off x="5236" y="192"/>
              <a:ext cx="288" cy="288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rot="10800000" wrap="none" anchor="ctr"/>
            <a:lstStyle/>
            <a:p>
              <a:pPr algn="ctr" eaLnBrk="1" hangingPunct="1"/>
              <a:endParaRPr lang="en-US" sz="2400"/>
            </a:p>
          </p:txBody>
        </p:sp>
        <p:sp>
          <p:nvSpPr>
            <p:cNvPr id="72714" name="Rectangle 10"/>
            <p:cNvSpPr>
              <a:spLocks noChangeArrowheads="1"/>
            </p:cNvSpPr>
            <p:nvPr/>
          </p:nvSpPr>
          <p:spPr bwMode="auto">
            <a:xfrm flipV="1">
              <a:off x="240" y="192"/>
              <a:ext cx="5004" cy="288"/>
            </a:xfrm>
            <a:prstGeom prst="rect">
              <a:avLst/>
            </a:prstGeom>
            <a:solidFill>
              <a:schemeClr val="accent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1" hangingPunct="1"/>
              <a:endParaRPr lang="en-US" sz="2400"/>
            </a:p>
          </p:txBody>
        </p:sp>
        <p:sp>
          <p:nvSpPr>
            <p:cNvPr id="72715" name="Rectangle 11"/>
            <p:cNvSpPr>
              <a:spLocks noChangeArrowheads="1"/>
            </p:cNvSpPr>
            <p:nvPr/>
          </p:nvSpPr>
          <p:spPr bwMode="auto">
            <a:xfrm flipV="1">
              <a:off x="240" y="480"/>
              <a:ext cx="5004" cy="144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rot="10800000" wrap="none" anchor="ctr"/>
            <a:lstStyle/>
            <a:p>
              <a:pPr algn="ctr" eaLnBrk="1" hangingPunct="1"/>
              <a:endParaRPr lang="en-US" sz="2400"/>
            </a:p>
          </p:txBody>
        </p:sp>
        <p:sp>
          <p:nvSpPr>
            <p:cNvPr id="72716" name="Rectangle 12"/>
            <p:cNvSpPr>
              <a:spLocks noChangeArrowheads="1"/>
            </p:cNvSpPr>
            <p:nvPr/>
          </p:nvSpPr>
          <p:spPr bwMode="auto">
            <a:xfrm flipV="1">
              <a:off x="5242" y="480"/>
              <a:ext cx="282" cy="144"/>
            </a:xfrm>
            <a:prstGeom prst="rect">
              <a:avLst/>
            </a:prstGeom>
            <a:solidFill>
              <a:schemeClr val="accent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1" hangingPunct="1"/>
              <a:endParaRPr lang="en-US" sz="2400"/>
            </a:p>
          </p:txBody>
        </p:sp>
        <p:sp>
          <p:nvSpPr>
            <p:cNvPr id="72717" name="Line 13"/>
            <p:cNvSpPr>
              <a:spLocks noChangeShapeType="1"/>
            </p:cNvSpPr>
            <p:nvPr/>
          </p:nvSpPr>
          <p:spPr bwMode="auto">
            <a:xfrm flipH="1">
              <a:off x="480" y="2256"/>
              <a:ext cx="484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72718" name="Rectangle 14"/>
            <p:cNvSpPr>
              <a:spLocks noChangeArrowheads="1"/>
            </p:cNvSpPr>
            <p:nvPr/>
          </p:nvSpPr>
          <p:spPr bwMode="auto">
            <a:xfrm>
              <a:off x="240" y="192"/>
              <a:ext cx="5286" cy="3648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1" hangingPunct="1"/>
              <a:endParaRPr lang="en-US" sz="240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302F17B-C2B5-45E7-B702-E425030874B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533400"/>
            <a:ext cx="2057400" cy="5597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33400"/>
            <a:ext cx="6019800" cy="5597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D822C0-7F4C-4301-BAEF-2361717F4F0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6D57733-C441-41EC-92A5-409D3D8AF08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B42DE34-D602-4DE0-97A1-8EEBAFDD105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828800"/>
            <a:ext cx="4038600" cy="43021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828800"/>
            <a:ext cx="4038600" cy="43021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75AA4BE-D173-4796-96ED-07CCBAF1F66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2B6371F-23B3-43E6-95E2-1A3E1FA350B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0281BA5-AC9A-49B2-AD6D-4124169C935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55EC70E-4778-440A-BACF-28A9BDC8008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C106580-746A-4739-ABDC-23054BBF60D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303E19-CAF6-44D5-9C45-9D92D2FA225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5334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7168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828800"/>
            <a:ext cx="8229600" cy="430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7168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1676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0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7168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0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7168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1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latin typeface="Arial" charset="0"/>
              </a:defRPr>
            </a:lvl1pPr>
          </a:lstStyle>
          <a:p>
            <a:fld id="{C61D45DC-DDB7-42D5-96D8-0F73AA0D4A61}" type="slidenum">
              <a:rPr lang="en-US"/>
              <a:pPr/>
              <a:t>‹#›</a:t>
            </a:fld>
            <a:endParaRPr lang="en-US"/>
          </a:p>
        </p:txBody>
      </p:sp>
      <p:grpSp>
        <p:nvGrpSpPr>
          <p:cNvPr id="71687" name="Group 7"/>
          <p:cNvGrpSpPr>
            <a:grpSpLocks/>
          </p:cNvGrpSpPr>
          <p:nvPr/>
        </p:nvGrpSpPr>
        <p:grpSpPr bwMode="auto">
          <a:xfrm>
            <a:off x="279400" y="152400"/>
            <a:ext cx="8686800" cy="1600200"/>
            <a:chOff x="176" y="96"/>
            <a:chExt cx="5472" cy="1008"/>
          </a:xfrm>
        </p:grpSpPr>
        <p:sp>
          <p:nvSpPr>
            <p:cNvPr id="71688" name="Line 8"/>
            <p:cNvSpPr>
              <a:spLocks noChangeShapeType="1"/>
            </p:cNvSpPr>
            <p:nvPr/>
          </p:nvSpPr>
          <p:spPr bwMode="auto">
            <a:xfrm flipH="1">
              <a:off x="288" y="1104"/>
              <a:ext cx="523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71689" name="Rectangle 9"/>
            <p:cNvSpPr>
              <a:spLocks noChangeArrowheads="1"/>
            </p:cNvSpPr>
            <p:nvPr/>
          </p:nvSpPr>
          <p:spPr bwMode="auto">
            <a:xfrm>
              <a:off x="5504" y="96"/>
              <a:ext cx="144" cy="144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1" hangingPunct="1"/>
              <a:endParaRPr lang="en-US" sz="2400"/>
            </a:p>
          </p:txBody>
        </p:sp>
        <p:sp>
          <p:nvSpPr>
            <p:cNvPr id="71690" name="Rectangle 10"/>
            <p:cNvSpPr>
              <a:spLocks noChangeArrowheads="1"/>
            </p:cNvSpPr>
            <p:nvPr/>
          </p:nvSpPr>
          <p:spPr bwMode="auto">
            <a:xfrm>
              <a:off x="176" y="96"/>
              <a:ext cx="5326" cy="144"/>
            </a:xfrm>
            <a:prstGeom prst="rect">
              <a:avLst/>
            </a:prstGeom>
            <a:solidFill>
              <a:schemeClr val="accent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1" hangingPunct="1"/>
              <a:endParaRPr lang="en-US" sz="2400"/>
            </a:p>
          </p:txBody>
        </p:sp>
        <p:sp>
          <p:nvSpPr>
            <p:cNvPr id="71691" name="Rectangle 11"/>
            <p:cNvSpPr>
              <a:spLocks noChangeArrowheads="1"/>
            </p:cNvSpPr>
            <p:nvPr/>
          </p:nvSpPr>
          <p:spPr bwMode="auto">
            <a:xfrm>
              <a:off x="176" y="240"/>
              <a:ext cx="5326" cy="88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1" hangingPunct="1"/>
              <a:endParaRPr lang="en-US" sz="2400"/>
            </a:p>
          </p:txBody>
        </p:sp>
        <p:sp>
          <p:nvSpPr>
            <p:cNvPr id="71692" name="Rectangle 12"/>
            <p:cNvSpPr>
              <a:spLocks noChangeArrowheads="1"/>
            </p:cNvSpPr>
            <p:nvPr/>
          </p:nvSpPr>
          <p:spPr bwMode="auto">
            <a:xfrm>
              <a:off x="5504" y="241"/>
              <a:ext cx="144" cy="86"/>
            </a:xfrm>
            <a:prstGeom prst="rect">
              <a:avLst/>
            </a:prstGeom>
            <a:solidFill>
              <a:schemeClr val="accent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1" hangingPunct="1"/>
              <a:endParaRPr lang="en-US" sz="2400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</p:sldLayoutIdLst>
  <p:timing>
    <p:tnLst>
      <p:par>
        <p:cTn id="1" dur="indefinite" restart="never" nodeType="tmRoot"/>
      </p:par>
    </p:tnLst>
  </p:timing>
  <p:txStyles>
    <p:titleStyle>
      <a:lvl1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469900" indent="-469900" algn="l" rtl="0" fontAlgn="base">
        <a:spcBef>
          <a:spcPct val="20000"/>
        </a:spcBef>
        <a:spcAft>
          <a:spcPct val="0"/>
        </a:spcAft>
        <a:buClr>
          <a:schemeClr val="bg2"/>
        </a:buClr>
        <a:buSzPct val="70000"/>
        <a:buFont typeface="Wingdings" pitchFamily="2" charset="2"/>
        <a:buChar char="o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908050" indent="-436563" algn="l" rtl="0" fontAlgn="base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n"/>
        <a:defRPr sz="2800">
          <a:solidFill>
            <a:schemeClr val="tx1"/>
          </a:solidFill>
          <a:latin typeface="+mn-lt"/>
        </a:defRPr>
      </a:lvl2pPr>
      <a:lvl3pPr marL="1377950" indent="-468313" algn="l" rtl="0" fontAlgn="base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o"/>
        <a:defRPr sz="2400">
          <a:solidFill>
            <a:schemeClr val="tx1"/>
          </a:solidFill>
          <a:latin typeface="+mn-lt"/>
        </a:defRPr>
      </a:lvl3pPr>
      <a:lvl4pPr marL="1827213" indent="-438150" algn="l" rtl="0" fontAlgn="base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2971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000">
          <a:solidFill>
            <a:schemeClr val="tx1"/>
          </a:solidFill>
          <a:latin typeface="+mn-lt"/>
        </a:defRPr>
      </a:lvl5pPr>
      <a:lvl6pPr marL="27543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000">
          <a:solidFill>
            <a:schemeClr val="tx1"/>
          </a:solidFill>
          <a:latin typeface="+mn-lt"/>
        </a:defRPr>
      </a:lvl6pPr>
      <a:lvl7pPr marL="32115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000">
          <a:solidFill>
            <a:schemeClr val="tx1"/>
          </a:solidFill>
          <a:latin typeface="+mn-lt"/>
        </a:defRPr>
      </a:lvl7pPr>
      <a:lvl8pPr marL="36687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000">
          <a:solidFill>
            <a:schemeClr val="tx1"/>
          </a:solidFill>
          <a:latin typeface="+mn-lt"/>
        </a:defRPr>
      </a:lvl8pPr>
      <a:lvl9pPr marL="41259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audio" Target="../media/audio13.wav"/><Relationship Id="rId2" Type="http://schemas.openxmlformats.org/officeDocument/2006/relationships/slide" Target="slide2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3.wav"/><Relationship Id="rId2" Type="http://schemas.openxmlformats.org/officeDocument/2006/relationships/slide" Target="slide2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3.wav"/><Relationship Id="rId2" Type="http://schemas.openxmlformats.org/officeDocument/2006/relationships/slide" Target="slide2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5" Type="http://schemas.openxmlformats.org/officeDocument/2006/relationships/audio" Target="../media/audio13.wav"/><Relationship Id="rId4" Type="http://schemas.openxmlformats.org/officeDocument/2006/relationships/slide" Target="slide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5" Type="http://schemas.openxmlformats.org/officeDocument/2006/relationships/audio" Target="../media/audio13.wav"/><Relationship Id="rId4" Type="http://schemas.openxmlformats.org/officeDocument/2006/relationships/slide" Target="slide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Relationship Id="rId5" Type="http://schemas.openxmlformats.org/officeDocument/2006/relationships/audio" Target="../media/audio13.wav"/><Relationship Id="rId4" Type="http://schemas.openxmlformats.org/officeDocument/2006/relationships/slide" Target="slide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0.vml"/><Relationship Id="rId5" Type="http://schemas.openxmlformats.org/officeDocument/2006/relationships/audio" Target="../media/audio13.wav"/><Relationship Id="rId4" Type="http://schemas.openxmlformats.org/officeDocument/2006/relationships/slide" Target="slide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1.vml"/><Relationship Id="rId5" Type="http://schemas.openxmlformats.org/officeDocument/2006/relationships/audio" Target="../media/audio13.wav"/><Relationship Id="rId4" Type="http://schemas.openxmlformats.org/officeDocument/2006/relationships/slide" Target="slide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2.vml"/><Relationship Id="rId5" Type="http://schemas.openxmlformats.org/officeDocument/2006/relationships/audio" Target="../media/audio13.wav"/><Relationship Id="rId4" Type="http://schemas.openxmlformats.org/officeDocument/2006/relationships/slide" Target="slide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3.vml"/><Relationship Id="rId5" Type="http://schemas.openxmlformats.org/officeDocument/2006/relationships/audio" Target="../media/audio13.wav"/><Relationship Id="rId4" Type="http://schemas.openxmlformats.org/officeDocument/2006/relationships/slide" Target="slide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18.xml"/><Relationship Id="rId13" Type="http://schemas.openxmlformats.org/officeDocument/2006/relationships/slide" Target="slide24.xml"/><Relationship Id="rId18" Type="http://schemas.openxmlformats.org/officeDocument/2006/relationships/slide" Target="slide29.xml"/><Relationship Id="rId26" Type="http://schemas.openxmlformats.org/officeDocument/2006/relationships/slide" Target="slide20.xml"/><Relationship Id="rId39" Type="http://schemas.openxmlformats.org/officeDocument/2006/relationships/audio" Target="../media/audio10.wav"/><Relationship Id="rId3" Type="http://schemas.openxmlformats.org/officeDocument/2006/relationships/audio" Target="../media/audio1.wav"/><Relationship Id="rId21" Type="http://schemas.openxmlformats.org/officeDocument/2006/relationships/audio" Target="../media/audio6.wav"/><Relationship Id="rId34" Type="http://schemas.openxmlformats.org/officeDocument/2006/relationships/slide" Target="slide16.xml"/><Relationship Id="rId42" Type="http://schemas.openxmlformats.org/officeDocument/2006/relationships/slide" Target="slide7.xml"/><Relationship Id="rId47" Type="http://schemas.openxmlformats.org/officeDocument/2006/relationships/slide" Target="slide37.xml"/><Relationship Id="rId7" Type="http://schemas.openxmlformats.org/officeDocument/2006/relationships/slide" Target="slide13.xml"/><Relationship Id="rId12" Type="http://schemas.openxmlformats.org/officeDocument/2006/relationships/audio" Target="../media/audio4.wav"/><Relationship Id="rId17" Type="http://schemas.openxmlformats.org/officeDocument/2006/relationships/slide" Target="slide19.xml"/><Relationship Id="rId25" Type="http://schemas.openxmlformats.org/officeDocument/2006/relationships/slide" Target="slide15.xml"/><Relationship Id="rId33" Type="http://schemas.openxmlformats.org/officeDocument/2006/relationships/slide" Target="slide6.xml"/><Relationship Id="rId38" Type="http://schemas.openxmlformats.org/officeDocument/2006/relationships/slide" Target="slide36.xml"/><Relationship Id="rId46" Type="http://schemas.openxmlformats.org/officeDocument/2006/relationships/audio" Target="../media/audio11.wav"/><Relationship Id="rId2" Type="http://schemas.openxmlformats.org/officeDocument/2006/relationships/slide" Target="slide23.xml"/><Relationship Id="rId16" Type="http://schemas.openxmlformats.org/officeDocument/2006/relationships/slide" Target="slide14.xml"/><Relationship Id="rId20" Type="http://schemas.openxmlformats.org/officeDocument/2006/relationships/slide" Target="slide34.xml"/><Relationship Id="rId29" Type="http://schemas.openxmlformats.org/officeDocument/2006/relationships/slide" Target="slide35.xml"/><Relationship Id="rId41" Type="http://schemas.openxmlformats.org/officeDocument/2006/relationships/slide" Target="slide12.xml"/><Relationship Id="rId1" Type="http://schemas.openxmlformats.org/officeDocument/2006/relationships/slideLayout" Target="../slideLayouts/slideLayout7.xml"/><Relationship Id="rId6" Type="http://schemas.openxmlformats.org/officeDocument/2006/relationships/slide" Target="slide3.xml"/><Relationship Id="rId11" Type="http://schemas.openxmlformats.org/officeDocument/2006/relationships/slide" Target="slide33.xml"/><Relationship Id="rId24" Type="http://schemas.openxmlformats.org/officeDocument/2006/relationships/slide" Target="slide5.xml"/><Relationship Id="rId32" Type="http://schemas.openxmlformats.org/officeDocument/2006/relationships/slide" Target="slide11.xml"/><Relationship Id="rId37" Type="http://schemas.openxmlformats.org/officeDocument/2006/relationships/audio" Target="../media/audio9.wav"/><Relationship Id="rId40" Type="http://schemas.openxmlformats.org/officeDocument/2006/relationships/slide" Target="slide27.xml"/><Relationship Id="rId45" Type="http://schemas.openxmlformats.org/officeDocument/2006/relationships/slide" Target="slide32.xml"/><Relationship Id="rId5" Type="http://schemas.openxmlformats.org/officeDocument/2006/relationships/audio" Target="../media/audio2.wav"/><Relationship Id="rId15" Type="http://schemas.openxmlformats.org/officeDocument/2006/relationships/slide" Target="slide4.xml"/><Relationship Id="rId23" Type="http://schemas.openxmlformats.org/officeDocument/2006/relationships/slide" Target="slide10.xml"/><Relationship Id="rId28" Type="http://schemas.openxmlformats.org/officeDocument/2006/relationships/audio" Target="../media/audio7.wav"/><Relationship Id="rId36" Type="http://schemas.openxmlformats.org/officeDocument/2006/relationships/slide" Target="slide31.xml"/><Relationship Id="rId10" Type="http://schemas.openxmlformats.org/officeDocument/2006/relationships/audio" Target="../media/audio3.wav"/><Relationship Id="rId19" Type="http://schemas.openxmlformats.org/officeDocument/2006/relationships/audio" Target="../media/audio5.wav"/><Relationship Id="rId31" Type="http://schemas.openxmlformats.org/officeDocument/2006/relationships/slide" Target="slide26.xml"/><Relationship Id="rId44" Type="http://schemas.openxmlformats.org/officeDocument/2006/relationships/slide" Target="slide22.xml"/><Relationship Id="rId4" Type="http://schemas.openxmlformats.org/officeDocument/2006/relationships/slide" Target="slide8.xml"/><Relationship Id="rId9" Type="http://schemas.openxmlformats.org/officeDocument/2006/relationships/slide" Target="slide28.xml"/><Relationship Id="rId14" Type="http://schemas.openxmlformats.org/officeDocument/2006/relationships/slide" Target="slide9.xml"/><Relationship Id="rId22" Type="http://schemas.openxmlformats.org/officeDocument/2006/relationships/slide" Target="slide25.xml"/><Relationship Id="rId27" Type="http://schemas.openxmlformats.org/officeDocument/2006/relationships/slide" Target="slide30.xml"/><Relationship Id="rId30" Type="http://schemas.openxmlformats.org/officeDocument/2006/relationships/audio" Target="../media/audio8.wav"/><Relationship Id="rId35" Type="http://schemas.openxmlformats.org/officeDocument/2006/relationships/slide" Target="slide21.xml"/><Relationship Id="rId43" Type="http://schemas.openxmlformats.org/officeDocument/2006/relationships/slide" Target="slide17.xml"/><Relationship Id="rId48" Type="http://schemas.openxmlformats.org/officeDocument/2006/relationships/audio" Target="../media/audio12.wav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4.vml"/><Relationship Id="rId5" Type="http://schemas.openxmlformats.org/officeDocument/2006/relationships/audio" Target="../media/audio13.wav"/><Relationship Id="rId4" Type="http://schemas.openxmlformats.org/officeDocument/2006/relationships/slide" Target="slide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5.vml"/><Relationship Id="rId5" Type="http://schemas.openxmlformats.org/officeDocument/2006/relationships/audio" Target="../media/audio13.wav"/><Relationship Id="rId4" Type="http://schemas.openxmlformats.org/officeDocument/2006/relationships/slide" Target="slide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6.vml"/><Relationship Id="rId5" Type="http://schemas.openxmlformats.org/officeDocument/2006/relationships/audio" Target="../media/audio13.wav"/><Relationship Id="rId4" Type="http://schemas.openxmlformats.org/officeDocument/2006/relationships/slide" Target="slide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3.wav"/><Relationship Id="rId2" Type="http://schemas.openxmlformats.org/officeDocument/2006/relationships/slide" Target="slide2.xml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3.wav"/><Relationship Id="rId2" Type="http://schemas.openxmlformats.org/officeDocument/2006/relationships/slide" Target="slide2.xml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3.wav"/><Relationship Id="rId2" Type="http://schemas.openxmlformats.org/officeDocument/2006/relationships/slide" Target="slide2.xml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7.vml"/><Relationship Id="rId5" Type="http://schemas.openxmlformats.org/officeDocument/2006/relationships/audio" Target="../media/audio13.wav"/><Relationship Id="rId4" Type="http://schemas.openxmlformats.org/officeDocument/2006/relationships/slide" Target="slide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3.wav"/><Relationship Id="rId2" Type="http://schemas.openxmlformats.org/officeDocument/2006/relationships/slide" Target="slide2.xml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0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8.vml"/><Relationship Id="rId5" Type="http://schemas.openxmlformats.org/officeDocument/2006/relationships/audio" Target="../media/audio13.wav"/><Relationship Id="rId4" Type="http://schemas.openxmlformats.org/officeDocument/2006/relationships/slide" Target="slide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9.vml"/><Relationship Id="rId5" Type="http://schemas.openxmlformats.org/officeDocument/2006/relationships/audio" Target="../media/audio13.wav"/><Relationship Id="rId4" Type="http://schemas.openxmlformats.org/officeDocument/2006/relationships/slide" Target="slide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3.wav"/><Relationship Id="rId2" Type="http://schemas.openxmlformats.org/officeDocument/2006/relationships/slide" Target="slide2.xml"/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0.vml"/><Relationship Id="rId5" Type="http://schemas.openxmlformats.org/officeDocument/2006/relationships/audio" Target="../media/audio13.wav"/><Relationship Id="rId4" Type="http://schemas.openxmlformats.org/officeDocument/2006/relationships/slide" Target="slide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1.vml"/><Relationship Id="rId5" Type="http://schemas.openxmlformats.org/officeDocument/2006/relationships/oleObject" Target="../embeddings/oleObject23.bin"/><Relationship Id="rId4" Type="http://schemas.openxmlformats.org/officeDocument/2006/relationships/audio" Target="../media/audio13.wav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2.vml"/><Relationship Id="rId5" Type="http://schemas.openxmlformats.org/officeDocument/2006/relationships/oleObject" Target="../embeddings/oleObject24.bin"/><Relationship Id="rId4" Type="http://schemas.openxmlformats.org/officeDocument/2006/relationships/audio" Target="../media/audio13.wav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5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3.vml"/><Relationship Id="rId5" Type="http://schemas.openxmlformats.org/officeDocument/2006/relationships/audio" Target="../media/audio13.wav"/><Relationship Id="rId4" Type="http://schemas.openxmlformats.org/officeDocument/2006/relationships/slide" Target="slide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3.wav"/><Relationship Id="rId2" Type="http://schemas.openxmlformats.org/officeDocument/2006/relationships/slide" Target="slide2.xml"/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3.wav"/><Relationship Id="rId2" Type="http://schemas.openxmlformats.org/officeDocument/2006/relationships/slide" Target="slide2.xml"/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3.wav"/><Relationship Id="rId2" Type="http://schemas.openxmlformats.org/officeDocument/2006/relationships/slide" Target="slide2.xml"/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3.wav"/><Relationship Id="rId2" Type="http://schemas.openxmlformats.org/officeDocument/2006/relationships/slide" Target="slide2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audio" Target="../media/audio13.wav"/><Relationship Id="rId4" Type="http://schemas.openxmlformats.org/officeDocument/2006/relationships/slide" Target="slide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5" Type="http://schemas.openxmlformats.org/officeDocument/2006/relationships/audio" Target="../media/audio13.wav"/><Relationship Id="rId4" Type="http://schemas.openxmlformats.org/officeDocument/2006/relationships/slide" Target="slide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5" Type="http://schemas.openxmlformats.org/officeDocument/2006/relationships/audio" Target="../media/audio13.wav"/><Relationship Id="rId4" Type="http://schemas.openxmlformats.org/officeDocument/2006/relationships/slide" Target="slide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5" Type="http://schemas.openxmlformats.org/officeDocument/2006/relationships/audio" Target="../media/audio13.wav"/><Relationship Id="rId4" Type="http://schemas.openxmlformats.org/officeDocument/2006/relationships/slide" Target="slide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5.vml"/><Relationship Id="rId6" Type="http://schemas.openxmlformats.org/officeDocument/2006/relationships/audio" Target="../media/audio13.wav"/><Relationship Id="rId5" Type="http://schemas.openxmlformats.org/officeDocument/2006/relationships/slide" Target="slide2.xml"/><Relationship Id="rId4" Type="http://schemas.openxmlformats.org/officeDocument/2006/relationships/oleObject" Target="../embeddings/oleObject6.bin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6.vml"/><Relationship Id="rId6" Type="http://schemas.openxmlformats.org/officeDocument/2006/relationships/audio" Target="../media/audio13.wav"/><Relationship Id="rId5" Type="http://schemas.openxmlformats.org/officeDocument/2006/relationships/slide" Target="slide2.xml"/><Relationship Id="rId4" Type="http://schemas.openxmlformats.org/officeDocument/2006/relationships/oleObject" Target="../embeddings/oleObject8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Pre-Calculus Review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Part 1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8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Composition</a:t>
            </a:r>
          </a:p>
        </p:txBody>
      </p:sp>
      <p:sp>
        <p:nvSpPr>
          <p:cNvPr id="24581" name="Text Box 5"/>
          <p:cNvSpPr txBox="1">
            <a:spLocks noChangeArrowheads="1"/>
          </p:cNvSpPr>
          <p:nvPr/>
        </p:nvSpPr>
        <p:spPr bwMode="auto">
          <a:xfrm>
            <a:off x="1403350" y="2205038"/>
            <a:ext cx="676751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sz="2000">
                <a:latin typeface="Arial" charset="0"/>
              </a:rPr>
              <a:t>If f(x) = x</a:t>
            </a:r>
            <a:r>
              <a:rPr lang="en-US" sz="2000" baseline="30000">
                <a:latin typeface="Arial" charset="0"/>
              </a:rPr>
              <a:t>2</a:t>
            </a:r>
            <a:r>
              <a:rPr lang="en-US" sz="2000">
                <a:latin typeface="Arial" charset="0"/>
              </a:rPr>
              <a:t> – 4x + 3 and g(x) = ln(x), find g(f(x)).</a:t>
            </a:r>
          </a:p>
        </p:txBody>
      </p:sp>
      <p:sp>
        <p:nvSpPr>
          <p:cNvPr id="24582" name="AutoShape 6">
            <a:hlinkClick r:id="rId2" action="ppaction://hlinksldjump" highlightClick="1">
              <a:snd r:embed="rId3" name="whoosh.wav"/>
            </a:hlinkClick>
          </p:cNvPr>
          <p:cNvSpPr>
            <a:spLocks noChangeArrowheads="1"/>
          </p:cNvSpPr>
          <p:nvPr/>
        </p:nvSpPr>
        <p:spPr bwMode="auto">
          <a:xfrm>
            <a:off x="6516688" y="5589588"/>
            <a:ext cx="1223962" cy="792162"/>
          </a:xfrm>
          <a:prstGeom prst="actionButtonHome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Composition</a:t>
            </a:r>
          </a:p>
        </p:txBody>
      </p:sp>
      <p:sp>
        <p:nvSpPr>
          <p:cNvPr id="26629" name="Text Box 5"/>
          <p:cNvSpPr txBox="1">
            <a:spLocks noChangeArrowheads="1"/>
          </p:cNvSpPr>
          <p:nvPr/>
        </p:nvSpPr>
        <p:spPr bwMode="auto">
          <a:xfrm>
            <a:off x="1258888" y="2060575"/>
            <a:ext cx="6767512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sz="2000">
                <a:latin typeface="Arial" charset="0"/>
              </a:rPr>
              <a:t>If f(x) = x</a:t>
            </a:r>
            <a:r>
              <a:rPr lang="en-US" sz="2000" baseline="30000">
                <a:latin typeface="Arial" charset="0"/>
              </a:rPr>
              <a:t>2</a:t>
            </a:r>
            <a:r>
              <a:rPr lang="en-US" sz="2000">
                <a:latin typeface="Arial" charset="0"/>
              </a:rPr>
              <a:t> – 4x + 3 and g(x) = ln(x), sketch the graph of  g(f(x)).</a:t>
            </a:r>
          </a:p>
        </p:txBody>
      </p:sp>
      <p:sp>
        <p:nvSpPr>
          <p:cNvPr id="26630" name="AutoShape 6">
            <a:hlinkClick r:id="rId2" action="ppaction://hlinksldjump" highlightClick="1">
              <a:snd r:embed="rId3" name="whoosh.wav"/>
            </a:hlinkClick>
          </p:cNvPr>
          <p:cNvSpPr>
            <a:spLocks noChangeArrowheads="1"/>
          </p:cNvSpPr>
          <p:nvPr/>
        </p:nvSpPr>
        <p:spPr bwMode="auto">
          <a:xfrm>
            <a:off x="6516688" y="5589588"/>
            <a:ext cx="1223962" cy="792162"/>
          </a:xfrm>
          <a:prstGeom prst="actionButtonHome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Composition</a:t>
            </a:r>
          </a:p>
        </p:txBody>
      </p:sp>
      <p:sp>
        <p:nvSpPr>
          <p:cNvPr id="28677" name="Text Box 5"/>
          <p:cNvSpPr txBox="1">
            <a:spLocks noChangeArrowheads="1"/>
          </p:cNvSpPr>
          <p:nvPr/>
        </p:nvSpPr>
        <p:spPr bwMode="auto">
          <a:xfrm>
            <a:off x="827088" y="2060575"/>
            <a:ext cx="7272337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sz="2000">
                <a:latin typeface="Arial" charset="0"/>
              </a:rPr>
              <a:t>Let f(x) be an even function and g(x) be an odd function, show that f(g(x)) is an even function.</a:t>
            </a:r>
          </a:p>
        </p:txBody>
      </p:sp>
      <p:sp>
        <p:nvSpPr>
          <p:cNvPr id="28678" name="AutoShape 6">
            <a:hlinkClick r:id="rId2" action="ppaction://hlinksldjump" highlightClick="1">
              <a:snd r:embed="rId3" name="whoosh.wav"/>
            </a:hlinkClick>
          </p:cNvPr>
          <p:cNvSpPr>
            <a:spLocks noChangeArrowheads="1"/>
          </p:cNvSpPr>
          <p:nvPr/>
        </p:nvSpPr>
        <p:spPr bwMode="auto">
          <a:xfrm>
            <a:off x="6516688" y="5589588"/>
            <a:ext cx="1223962" cy="792162"/>
          </a:xfrm>
          <a:prstGeom prst="actionButtonHome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Domain?</a:t>
            </a:r>
          </a:p>
        </p:txBody>
      </p:sp>
      <p:sp>
        <p:nvSpPr>
          <p:cNvPr id="30725" name="Text Box 5"/>
          <p:cNvSpPr txBox="1">
            <a:spLocks noChangeArrowheads="1"/>
          </p:cNvSpPr>
          <p:nvPr/>
        </p:nvSpPr>
        <p:spPr bwMode="auto">
          <a:xfrm>
            <a:off x="755650" y="2132013"/>
            <a:ext cx="66960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sz="2000">
                <a:latin typeface="Arial" charset="0"/>
              </a:rPr>
              <a:t>State the domain of 				.</a:t>
            </a:r>
          </a:p>
        </p:txBody>
      </p:sp>
      <p:graphicFrame>
        <p:nvGraphicFramePr>
          <p:cNvPr id="30726" name="Object 6"/>
          <p:cNvGraphicFramePr>
            <a:graphicFrameLocks noChangeAspect="1"/>
          </p:cNvGraphicFramePr>
          <p:nvPr>
            <p:ph idx="1"/>
          </p:nvPr>
        </p:nvGraphicFramePr>
        <p:xfrm>
          <a:off x="3348038" y="1989138"/>
          <a:ext cx="2303462" cy="555625"/>
        </p:xfrm>
        <a:graphic>
          <a:graphicData uri="http://schemas.openxmlformats.org/presentationml/2006/ole">
            <p:oleObj spid="_x0000_s30726" name="Equation" r:id="rId3" imgW="1104840" imgH="266400" progId="Equation.DSMT4">
              <p:embed/>
            </p:oleObj>
          </a:graphicData>
        </a:graphic>
      </p:graphicFrame>
      <p:sp>
        <p:nvSpPr>
          <p:cNvPr id="30728" name="AutoShape 8">
            <a:hlinkClick r:id="rId4" action="ppaction://hlinksldjump" highlightClick="1">
              <a:snd r:embed="rId5" name="whoosh.wav"/>
            </a:hlinkClick>
          </p:cNvPr>
          <p:cNvSpPr>
            <a:spLocks noChangeArrowheads="1"/>
          </p:cNvSpPr>
          <p:nvPr/>
        </p:nvSpPr>
        <p:spPr bwMode="auto">
          <a:xfrm>
            <a:off x="6516688" y="5589588"/>
            <a:ext cx="1223962" cy="792162"/>
          </a:xfrm>
          <a:prstGeom prst="actionButtonHome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Domain?</a:t>
            </a:r>
          </a:p>
        </p:txBody>
      </p:sp>
      <p:sp>
        <p:nvSpPr>
          <p:cNvPr id="33797" name="Text Box 5"/>
          <p:cNvSpPr txBox="1">
            <a:spLocks noChangeArrowheads="1"/>
          </p:cNvSpPr>
          <p:nvPr/>
        </p:nvSpPr>
        <p:spPr bwMode="auto">
          <a:xfrm>
            <a:off x="755650" y="2060575"/>
            <a:ext cx="66960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sz="2000">
                <a:latin typeface="Arial" charset="0"/>
              </a:rPr>
              <a:t>State the domain of 			    .</a:t>
            </a:r>
          </a:p>
        </p:txBody>
      </p:sp>
      <p:graphicFrame>
        <p:nvGraphicFramePr>
          <p:cNvPr id="33798" name="Object 6"/>
          <p:cNvGraphicFramePr>
            <a:graphicFrameLocks noChangeAspect="1"/>
          </p:cNvGraphicFramePr>
          <p:nvPr>
            <p:ph idx="1"/>
          </p:nvPr>
        </p:nvGraphicFramePr>
        <p:xfrm>
          <a:off x="3203575" y="1773238"/>
          <a:ext cx="2303463" cy="1046162"/>
        </p:xfrm>
        <a:graphic>
          <a:graphicData uri="http://schemas.openxmlformats.org/presentationml/2006/ole">
            <p:oleObj spid="_x0000_s33798" name="Equation" r:id="rId3" imgW="977760" imgH="444240" progId="Equation.DSMT4">
              <p:embed/>
            </p:oleObj>
          </a:graphicData>
        </a:graphic>
      </p:graphicFrame>
      <p:sp>
        <p:nvSpPr>
          <p:cNvPr id="33800" name="AutoShape 8">
            <a:hlinkClick r:id="rId4" action="ppaction://hlinksldjump" highlightClick="1">
              <a:snd r:embed="rId5" name="whoosh.wav"/>
            </a:hlinkClick>
          </p:cNvPr>
          <p:cNvSpPr>
            <a:spLocks noChangeArrowheads="1"/>
          </p:cNvSpPr>
          <p:nvPr/>
        </p:nvSpPr>
        <p:spPr bwMode="auto">
          <a:xfrm>
            <a:off x="6516688" y="5589588"/>
            <a:ext cx="1223962" cy="792162"/>
          </a:xfrm>
          <a:prstGeom prst="actionButtonHome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Domain?</a:t>
            </a:r>
          </a:p>
        </p:txBody>
      </p:sp>
      <p:sp>
        <p:nvSpPr>
          <p:cNvPr id="36870" name="Text Box 6"/>
          <p:cNvSpPr txBox="1">
            <a:spLocks noChangeArrowheads="1"/>
          </p:cNvSpPr>
          <p:nvPr/>
        </p:nvSpPr>
        <p:spPr bwMode="auto">
          <a:xfrm>
            <a:off x="539750" y="2060575"/>
            <a:ext cx="76327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sz="2000">
                <a:latin typeface="Arial" charset="0"/>
              </a:rPr>
              <a:t>State the domain of 					         .</a:t>
            </a:r>
          </a:p>
        </p:txBody>
      </p:sp>
      <p:graphicFrame>
        <p:nvGraphicFramePr>
          <p:cNvPr id="36871" name="Object 7"/>
          <p:cNvGraphicFramePr>
            <a:graphicFrameLocks noChangeAspect="1"/>
          </p:cNvGraphicFramePr>
          <p:nvPr>
            <p:ph idx="1"/>
          </p:nvPr>
        </p:nvGraphicFramePr>
        <p:xfrm>
          <a:off x="2987675" y="1997075"/>
          <a:ext cx="4632325" cy="592138"/>
        </p:xfrm>
        <a:graphic>
          <a:graphicData uri="http://schemas.openxmlformats.org/presentationml/2006/ole">
            <p:oleObj spid="_x0000_s36871" name="Equation" r:id="rId3" imgW="1701720" imgH="228600" progId="Equation.DSMT4">
              <p:embed/>
            </p:oleObj>
          </a:graphicData>
        </a:graphic>
      </p:graphicFrame>
      <p:sp>
        <p:nvSpPr>
          <p:cNvPr id="36873" name="AutoShape 9">
            <a:hlinkClick r:id="rId4" action="ppaction://hlinksldjump" highlightClick="1">
              <a:snd r:embed="rId5" name="whoosh.wav"/>
            </a:hlinkClick>
          </p:cNvPr>
          <p:cNvSpPr>
            <a:spLocks noChangeArrowheads="1"/>
          </p:cNvSpPr>
          <p:nvPr/>
        </p:nvSpPr>
        <p:spPr bwMode="auto">
          <a:xfrm>
            <a:off x="6516688" y="5589588"/>
            <a:ext cx="1223962" cy="792162"/>
          </a:xfrm>
          <a:prstGeom prst="actionButtonHome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4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Domain?</a:t>
            </a:r>
          </a:p>
        </p:txBody>
      </p:sp>
      <p:sp>
        <p:nvSpPr>
          <p:cNvPr id="39941" name="Text Box 5"/>
          <p:cNvSpPr txBox="1">
            <a:spLocks noChangeArrowheads="1"/>
          </p:cNvSpPr>
          <p:nvPr/>
        </p:nvSpPr>
        <p:spPr bwMode="auto">
          <a:xfrm>
            <a:off x="611188" y="2276475"/>
            <a:ext cx="76327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sz="2000">
                <a:latin typeface="Arial" charset="0"/>
              </a:rPr>
              <a:t>State the domain of 				         .</a:t>
            </a:r>
          </a:p>
        </p:txBody>
      </p:sp>
      <p:graphicFrame>
        <p:nvGraphicFramePr>
          <p:cNvPr id="39942" name="Object 6"/>
          <p:cNvGraphicFramePr>
            <a:graphicFrameLocks noChangeAspect="1"/>
          </p:cNvGraphicFramePr>
          <p:nvPr>
            <p:ph idx="1"/>
          </p:nvPr>
        </p:nvGraphicFramePr>
        <p:xfrm>
          <a:off x="3059113" y="2101850"/>
          <a:ext cx="3095625" cy="663575"/>
        </p:xfrm>
        <a:graphic>
          <a:graphicData uri="http://schemas.openxmlformats.org/presentationml/2006/ole">
            <p:oleObj spid="_x0000_s39942" name="Equation" r:id="rId3" imgW="1244520" imgH="266400" progId="Equation.DSMT4">
              <p:embed/>
            </p:oleObj>
          </a:graphicData>
        </a:graphic>
      </p:graphicFrame>
      <p:sp>
        <p:nvSpPr>
          <p:cNvPr id="39944" name="AutoShape 8">
            <a:hlinkClick r:id="rId4" action="ppaction://hlinksldjump" highlightClick="1">
              <a:snd r:embed="rId5" name="whoosh.wav"/>
            </a:hlinkClick>
          </p:cNvPr>
          <p:cNvSpPr>
            <a:spLocks noChangeArrowheads="1"/>
          </p:cNvSpPr>
          <p:nvPr/>
        </p:nvSpPr>
        <p:spPr bwMode="auto">
          <a:xfrm>
            <a:off x="6516688" y="5589588"/>
            <a:ext cx="1223962" cy="792162"/>
          </a:xfrm>
          <a:prstGeom prst="actionButtonHome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Domain?</a:t>
            </a:r>
          </a:p>
        </p:txBody>
      </p:sp>
      <p:sp>
        <p:nvSpPr>
          <p:cNvPr id="43013" name="Text Box 5"/>
          <p:cNvSpPr txBox="1">
            <a:spLocks noChangeArrowheads="1"/>
          </p:cNvSpPr>
          <p:nvPr/>
        </p:nvSpPr>
        <p:spPr bwMode="auto">
          <a:xfrm>
            <a:off x="684213" y="2133600"/>
            <a:ext cx="76327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sz="2000">
                <a:latin typeface="Arial" charset="0"/>
              </a:rPr>
              <a:t>State the domain of 				  .</a:t>
            </a:r>
          </a:p>
        </p:txBody>
      </p:sp>
      <p:graphicFrame>
        <p:nvGraphicFramePr>
          <p:cNvPr id="43014" name="Object 6"/>
          <p:cNvGraphicFramePr>
            <a:graphicFrameLocks noChangeAspect="1"/>
          </p:cNvGraphicFramePr>
          <p:nvPr>
            <p:ph idx="1"/>
          </p:nvPr>
        </p:nvGraphicFramePr>
        <p:xfrm>
          <a:off x="3132138" y="1828800"/>
          <a:ext cx="2543175" cy="1071563"/>
        </p:xfrm>
        <a:graphic>
          <a:graphicData uri="http://schemas.openxmlformats.org/presentationml/2006/ole">
            <p:oleObj spid="_x0000_s43014" name="Equation" r:id="rId3" imgW="1054080" imgH="444240" progId="Equation.DSMT4">
              <p:embed/>
            </p:oleObj>
          </a:graphicData>
        </a:graphic>
      </p:graphicFrame>
      <p:sp>
        <p:nvSpPr>
          <p:cNvPr id="43016" name="AutoShape 8">
            <a:hlinkClick r:id="rId4" action="ppaction://hlinksldjump" highlightClick="1">
              <a:snd r:embed="rId5" name="whoosh.wav"/>
            </a:hlinkClick>
          </p:cNvPr>
          <p:cNvSpPr>
            <a:spLocks noChangeArrowheads="1"/>
          </p:cNvSpPr>
          <p:nvPr/>
        </p:nvSpPr>
        <p:spPr bwMode="auto">
          <a:xfrm>
            <a:off x="6516688" y="5589588"/>
            <a:ext cx="1223962" cy="792162"/>
          </a:xfrm>
          <a:prstGeom prst="actionButtonHome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Even/Odd/Neither?</a:t>
            </a:r>
          </a:p>
        </p:txBody>
      </p:sp>
      <p:sp>
        <p:nvSpPr>
          <p:cNvPr id="46085" name="Text Box 5"/>
          <p:cNvSpPr txBox="1">
            <a:spLocks noChangeArrowheads="1"/>
          </p:cNvSpPr>
          <p:nvPr/>
        </p:nvSpPr>
        <p:spPr bwMode="auto">
          <a:xfrm>
            <a:off x="971550" y="2276475"/>
            <a:ext cx="6697663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sz="2000">
                <a:latin typeface="Arial" charset="0"/>
              </a:rPr>
              <a:t>Is the following function even, odd, or neither?  Justify your answer analytically.</a:t>
            </a:r>
          </a:p>
        </p:txBody>
      </p:sp>
      <p:graphicFrame>
        <p:nvGraphicFramePr>
          <p:cNvPr id="46086" name="Object 6"/>
          <p:cNvGraphicFramePr>
            <a:graphicFrameLocks noChangeAspect="1"/>
          </p:cNvGraphicFramePr>
          <p:nvPr>
            <p:ph idx="1"/>
          </p:nvPr>
        </p:nvGraphicFramePr>
        <p:xfrm>
          <a:off x="2843213" y="3019425"/>
          <a:ext cx="2400300" cy="1108075"/>
        </p:xfrm>
        <a:graphic>
          <a:graphicData uri="http://schemas.openxmlformats.org/presentationml/2006/ole">
            <p:oleObj spid="_x0000_s46086" name="Equation" r:id="rId3" imgW="863280" imgH="419040" progId="Equation.DSMT4">
              <p:embed/>
            </p:oleObj>
          </a:graphicData>
        </a:graphic>
      </p:graphicFrame>
      <p:sp>
        <p:nvSpPr>
          <p:cNvPr id="46088" name="AutoShape 8">
            <a:hlinkClick r:id="rId4" action="ppaction://hlinksldjump" highlightClick="1">
              <a:snd r:embed="rId5" name="whoosh.wav"/>
            </a:hlinkClick>
          </p:cNvPr>
          <p:cNvSpPr>
            <a:spLocks noChangeArrowheads="1"/>
          </p:cNvSpPr>
          <p:nvPr/>
        </p:nvSpPr>
        <p:spPr bwMode="auto">
          <a:xfrm>
            <a:off x="6516688" y="5589588"/>
            <a:ext cx="1223962" cy="792162"/>
          </a:xfrm>
          <a:prstGeom prst="actionButtonHome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Even/Odd/Neither?</a:t>
            </a:r>
          </a:p>
        </p:txBody>
      </p:sp>
      <p:sp>
        <p:nvSpPr>
          <p:cNvPr id="49157" name="Text Box 5"/>
          <p:cNvSpPr txBox="1">
            <a:spLocks noChangeArrowheads="1"/>
          </p:cNvSpPr>
          <p:nvPr/>
        </p:nvSpPr>
        <p:spPr bwMode="auto">
          <a:xfrm>
            <a:off x="1116013" y="2133600"/>
            <a:ext cx="6697662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sz="2000">
                <a:latin typeface="Arial" charset="0"/>
              </a:rPr>
              <a:t>Is the following function even, odd, or neither?  Justify your answer analytically.</a:t>
            </a:r>
          </a:p>
        </p:txBody>
      </p:sp>
      <p:graphicFrame>
        <p:nvGraphicFramePr>
          <p:cNvPr id="49158" name="Object 6"/>
          <p:cNvGraphicFramePr>
            <a:graphicFrameLocks noChangeAspect="1"/>
          </p:cNvGraphicFramePr>
          <p:nvPr>
            <p:ph idx="1"/>
          </p:nvPr>
        </p:nvGraphicFramePr>
        <p:xfrm>
          <a:off x="2700338" y="2882900"/>
          <a:ext cx="2760662" cy="749300"/>
        </p:xfrm>
        <a:graphic>
          <a:graphicData uri="http://schemas.openxmlformats.org/presentationml/2006/ole">
            <p:oleObj spid="_x0000_s49158" name="Equation" r:id="rId3" imgW="888840" imgH="253800" progId="Equation.DSMT4">
              <p:embed/>
            </p:oleObj>
          </a:graphicData>
        </a:graphic>
      </p:graphicFrame>
      <p:sp>
        <p:nvSpPr>
          <p:cNvPr id="49160" name="AutoShape 8">
            <a:hlinkClick r:id="rId4" action="ppaction://hlinksldjump" highlightClick="1">
              <a:snd r:embed="rId5" name="whoosh.wav"/>
            </a:hlinkClick>
          </p:cNvPr>
          <p:cNvSpPr>
            <a:spLocks noChangeArrowheads="1"/>
          </p:cNvSpPr>
          <p:nvPr/>
        </p:nvSpPr>
        <p:spPr bwMode="auto">
          <a:xfrm>
            <a:off x="6516688" y="5589588"/>
            <a:ext cx="1223962" cy="792162"/>
          </a:xfrm>
          <a:prstGeom prst="actionButtonHome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129" name="Group 57"/>
          <p:cNvGraphicFramePr>
            <a:graphicFrameLocks noGrp="1"/>
          </p:cNvGraphicFramePr>
          <p:nvPr/>
        </p:nvGraphicFramePr>
        <p:xfrm>
          <a:off x="395288" y="765175"/>
          <a:ext cx="8424860" cy="6075045"/>
        </p:xfrm>
        <a:graphic>
          <a:graphicData uri="http://schemas.openxmlformats.org/drawingml/2006/table">
            <a:tbl>
              <a:tblPr/>
              <a:tblGrid>
                <a:gridCol w="1203227"/>
                <a:gridCol w="1204362"/>
                <a:gridCol w="1203228"/>
                <a:gridCol w="1204362"/>
                <a:gridCol w="1203227"/>
                <a:gridCol w="1203227"/>
                <a:gridCol w="1203227"/>
              </a:tblGrid>
              <a:tr h="9239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Transformations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Compositions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Graphs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Domain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Even/Odd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The Inequality of it All!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The inverse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239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hlinkClick r:id="rId2" action="ppaction://hlinksldjump">
                            <a:snd r:embed="rId3" name="Jeopardy.wav"/>
                          </a:hlinkClick>
                        </a:rPr>
                        <a:t>100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hlinkClick r:id="rId4" action="ppaction://hlinksldjump">
                            <a:snd r:embed="rId5" name="LACOOL.WAV"/>
                          </a:hlinkClick>
                        </a:rPr>
                        <a:t>100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hlinkClick r:id="rId6" action="ppaction://hlinksldjump">
                            <a:snd r:embed="rId3" name="Jeopardy.wav"/>
                          </a:hlinkClick>
                        </a:rPr>
                        <a:t>100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hlinkClick r:id="rId7" action="ppaction://hlinksldjump">
                            <a:snd r:embed="rId3" name="Jeopardy.wav"/>
                          </a:hlinkClick>
                        </a:rPr>
                        <a:t>100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hlinkClick r:id="rId8" action="ppaction://hlinksldjump">
                            <a:snd r:embed="rId5" name="LACOOL.WAV"/>
                          </a:hlinkClick>
                        </a:rPr>
                        <a:t>100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hlinkClick r:id="rId9" action="ppaction://hlinksldjump">
                            <a:snd r:embed="rId10" name="LACOOL.WAV"/>
                          </a:hlinkClick>
                        </a:rPr>
                        <a:t>100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hlinkClick r:id="rId11" action="ppaction://hlinksldjump">
                            <a:snd r:embed="rId12" name="LACOOL.WAV"/>
                          </a:hlinkClick>
                        </a:rPr>
                        <a:t>100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239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hlinkClick r:id="rId13" action="ppaction://hlinksldjump">
                            <a:snd r:embed="rId5" name="LACOOL.WAV"/>
                          </a:hlinkClick>
                        </a:rPr>
                        <a:t>200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hlinkClick r:id="rId14" action="ppaction://hlinksldjump">
                            <a:snd r:embed="rId3" name="Jeopardy.wav"/>
                          </a:hlinkClick>
                        </a:rPr>
                        <a:t>200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hlinkClick r:id="rId15" action="ppaction://hlinksldjump">
                            <a:snd r:embed="rId5" name="LACOOL.WAV"/>
                          </a:hlinkClick>
                        </a:rPr>
                        <a:t>200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hlinkClick r:id="rId16" action="ppaction://hlinksldjump">
                            <a:snd r:embed="rId5" name="LACOOL.WAV"/>
                          </a:hlinkClick>
                        </a:rPr>
                        <a:t>200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hlinkClick r:id="rId17" action="ppaction://hlinksldjump">
                            <a:snd r:embed="rId3" name="Jeopardy.wav"/>
                          </a:hlinkClick>
                        </a:rPr>
                        <a:t>200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hlinkClick r:id="rId18" action="ppaction://hlinksldjump">
                            <a:snd r:embed="rId19" name="Jeopardy.wav"/>
                          </a:hlinkClick>
                        </a:rPr>
                        <a:t>200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hlinkClick r:id="rId20" action="ppaction://hlinksldjump">
                            <a:snd r:embed="rId21" name="Jeopardy.wav"/>
                          </a:hlinkClick>
                        </a:rPr>
                        <a:t>200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239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hlinkClick r:id="rId22" action="ppaction://hlinksldjump">
                            <a:snd r:embed="rId3" name="Jeopardy.wav"/>
                          </a:hlinkClick>
                        </a:rPr>
                        <a:t>300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hlinkClick r:id="rId23" action="ppaction://hlinksldjump">
                            <a:snd r:embed="rId5" name="LACOOL.WAV"/>
                          </a:hlinkClick>
                        </a:rPr>
                        <a:t>300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hlinkClick r:id="rId24" action="ppaction://hlinksldjump">
                            <a:snd r:embed="rId3" name="Jeopardy.wav"/>
                          </a:hlinkClick>
                        </a:rPr>
                        <a:t>300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hlinkClick r:id="rId25" action="ppaction://hlinksldjump">
                            <a:snd r:embed="rId5" name="LACOOL.WAV"/>
                          </a:hlinkClick>
                        </a:rPr>
                        <a:t>300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hlinkClick r:id="rId26" action="ppaction://hlinksldjump">
                            <a:snd r:embed="rId3" name="Jeopardy.wav"/>
                          </a:hlinkClick>
                        </a:rPr>
                        <a:t>300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hlinkClick r:id="rId27" action="ppaction://hlinksldjump">
                            <a:snd r:embed="rId28" name="Jeopardy.wav"/>
                          </a:hlinkClick>
                        </a:rPr>
                        <a:t>300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hlinkClick r:id="rId29" action="ppaction://hlinksldjump">
                            <a:snd r:embed="rId30" name="Jeopardy.wav"/>
                          </a:hlinkClick>
                        </a:rPr>
                        <a:t>300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239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hlinkClick r:id="rId31" action="ppaction://hlinksldjump">
                            <a:snd r:embed="rId3" name="Jeopardy.wav"/>
                          </a:hlinkClick>
                        </a:rPr>
                        <a:t>400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hlinkClick r:id="rId32" action="ppaction://hlinksldjump">
                            <a:snd r:embed="rId3" name="Jeopardy.wav"/>
                          </a:hlinkClick>
                        </a:rPr>
                        <a:t>400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hlinkClick r:id="rId33" action="ppaction://hlinksldjump">
                            <a:snd r:embed="rId5" name="LACOOL.WAV"/>
                          </a:hlinkClick>
                        </a:rPr>
                        <a:t>400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hlinkClick r:id="rId34" action="ppaction://hlinksldjump">
                            <a:snd r:embed="rId5" name="LACOOL.WAV"/>
                          </a:hlinkClick>
                        </a:rPr>
                        <a:t>400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hlinkClick r:id="rId35" action="ppaction://hlinksldjump">
                            <a:snd r:embed="rId5" name="LACOOL.WAV"/>
                          </a:hlinkClick>
                        </a:rPr>
                        <a:t>400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hlinkClick r:id="rId36" action="ppaction://hlinksldjump">
                            <a:snd r:embed="rId37" name="LACOOL.WAV"/>
                          </a:hlinkClick>
                        </a:rPr>
                        <a:t>400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hlinkClick r:id="rId38" action="ppaction://hlinksldjump">
                            <a:snd r:embed="rId39" name="LACOOL.WAV"/>
                          </a:hlinkClick>
                        </a:rPr>
                        <a:t>400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239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hlinkClick r:id="rId40" action="ppaction://hlinksldjump">
                            <a:snd r:embed="rId5" name="LACOOL.WAV"/>
                          </a:hlinkClick>
                        </a:rPr>
                        <a:t>500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hlinkClick r:id="rId41" action="ppaction://hlinksldjump">
                            <a:snd r:embed="rId5" name="LACOOL.WAV"/>
                          </a:hlinkClick>
                        </a:rPr>
                        <a:t>500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hlinkClick r:id="rId42" action="ppaction://hlinksldjump">
                            <a:snd r:embed="rId5" name="LACOOL.WAV"/>
                          </a:hlinkClick>
                        </a:rPr>
                        <a:t>500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hlinkClick r:id="rId43" action="ppaction://hlinksldjump">
                            <a:snd r:embed="rId5" name="LACOOL.WAV"/>
                          </a:hlinkClick>
                        </a:rPr>
                        <a:t>500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hlinkClick r:id="rId44" action="ppaction://hlinksldjump">
                            <a:snd r:embed="rId3" name="Jeopardy.wav"/>
                          </a:hlinkClick>
                        </a:rPr>
                        <a:t>500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hlinkClick r:id="rId45" action="ppaction://hlinksldjump">
                            <a:snd r:embed="rId46" name="Jeopardy.wav"/>
                          </a:hlinkClick>
                        </a:rPr>
                        <a:t>500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hlinkClick r:id="rId47" action="ppaction://hlinksldjump">
                            <a:snd r:embed="rId48" name="Jeopardy.wav"/>
                          </a:hlinkClick>
                        </a:rPr>
                        <a:t>500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Even/Odd/Neither?</a:t>
            </a:r>
          </a:p>
        </p:txBody>
      </p:sp>
      <p:sp>
        <p:nvSpPr>
          <p:cNvPr id="52229" name="Text Box 5"/>
          <p:cNvSpPr txBox="1">
            <a:spLocks noChangeArrowheads="1"/>
          </p:cNvSpPr>
          <p:nvPr/>
        </p:nvSpPr>
        <p:spPr bwMode="auto">
          <a:xfrm>
            <a:off x="1187450" y="1989138"/>
            <a:ext cx="6697663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sz="2000">
                <a:latin typeface="Arial" charset="0"/>
              </a:rPr>
              <a:t>Is the following function even, odd, or neither?  Justify your answer analytically.</a:t>
            </a:r>
          </a:p>
        </p:txBody>
      </p:sp>
      <p:graphicFrame>
        <p:nvGraphicFramePr>
          <p:cNvPr id="52230" name="Object 6"/>
          <p:cNvGraphicFramePr>
            <a:graphicFrameLocks noChangeAspect="1"/>
          </p:cNvGraphicFramePr>
          <p:nvPr>
            <p:ph idx="1"/>
          </p:nvPr>
        </p:nvGraphicFramePr>
        <p:xfrm>
          <a:off x="2555875" y="2814638"/>
          <a:ext cx="2736850" cy="569912"/>
        </p:xfrm>
        <a:graphic>
          <a:graphicData uri="http://schemas.openxmlformats.org/presentationml/2006/ole">
            <p:oleObj spid="_x0000_s52230" name="Equation" r:id="rId3" imgW="927000" imgH="203040" progId="Equation.DSMT4">
              <p:embed/>
            </p:oleObj>
          </a:graphicData>
        </a:graphic>
      </p:graphicFrame>
      <p:sp>
        <p:nvSpPr>
          <p:cNvPr id="52232" name="AutoShape 8">
            <a:hlinkClick r:id="rId4" action="ppaction://hlinksldjump" highlightClick="1">
              <a:snd r:embed="rId5" name="whoosh.wav"/>
            </a:hlinkClick>
          </p:cNvPr>
          <p:cNvSpPr>
            <a:spLocks noChangeArrowheads="1"/>
          </p:cNvSpPr>
          <p:nvPr/>
        </p:nvSpPr>
        <p:spPr bwMode="auto">
          <a:xfrm>
            <a:off x="6516688" y="5589588"/>
            <a:ext cx="1223962" cy="792162"/>
          </a:xfrm>
          <a:prstGeom prst="actionButtonHome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30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Even/Odd/Neither?</a:t>
            </a:r>
          </a:p>
        </p:txBody>
      </p:sp>
      <p:sp>
        <p:nvSpPr>
          <p:cNvPr id="55301" name="Text Box 5"/>
          <p:cNvSpPr txBox="1">
            <a:spLocks noChangeArrowheads="1"/>
          </p:cNvSpPr>
          <p:nvPr/>
        </p:nvSpPr>
        <p:spPr bwMode="auto">
          <a:xfrm>
            <a:off x="1042988" y="1989138"/>
            <a:ext cx="6697662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sz="2000">
                <a:latin typeface="Arial" charset="0"/>
              </a:rPr>
              <a:t>Is the following function even, odd, or neither?  Justify your answer analytically.</a:t>
            </a:r>
          </a:p>
        </p:txBody>
      </p:sp>
      <p:graphicFrame>
        <p:nvGraphicFramePr>
          <p:cNvPr id="55302" name="Object 6"/>
          <p:cNvGraphicFramePr>
            <a:graphicFrameLocks noChangeAspect="1"/>
          </p:cNvGraphicFramePr>
          <p:nvPr>
            <p:ph idx="1"/>
          </p:nvPr>
        </p:nvGraphicFramePr>
        <p:xfrm>
          <a:off x="2339975" y="2746375"/>
          <a:ext cx="3168650" cy="1155700"/>
        </p:xfrm>
        <a:graphic>
          <a:graphicData uri="http://schemas.openxmlformats.org/presentationml/2006/ole">
            <p:oleObj spid="_x0000_s55302" name="Equation" r:id="rId3" imgW="1091880" imgH="419040" progId="Equation.DSMT4">
              <p:embed/>
            </p:oleObj>
          </a:graphicData>
        </a:graphic>
      </p:graphicFrame>
      <p:sp>
        <p:nvSpPr>
          <p:cNvPr id="55304" name="AutoShape 8">
            <a:hlinkClick r:id="rId4" action="ppaction://hlinksldjump" highlightClick="1">
              <a:snd r:embed="rId5" name="whoosh.wav"/>
            </a:hlinkClick>
          </p:cNvPr>
          <p:cNvSpPr>
            <a:spLocks noChangeArrowheads="1"/>
          </p:cNvSpPr>
          <p:nvPr/>
        </p:nvSpPr>
        <p:spPr bwMode="auto">
          <a:xfrm>
            <a:off x="6516688" y="5589588"/>
            <a:ext cx="1223962" cy="792162"/>
          </a:xfrm>
          <a:prstGeom prst="actionButtonHome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Even/Odd/Neither?</a:t>
            </a:r>
          </a:p>
        </p:txBody>
      </p:sp>
      <p:sp>
        <p:nvSpPr>
          <p:cNvPr id="58373" name="Text Box 5"/>
          <p:cNvSpPr txBox="1">
            <a:spLocks noChangeArrowheads="1"/>
          </p:cNvSpPr>
          <p:nvPr/>
        </p:nvSpPr>
        <p:spPr bwMode="auto">
          <a:xfrm>
            <a:off x="827088" y="1989138"/>
            <a:ext cx="6697662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sz="2000">
                <a:latin typeface="Arial" charset="0"/>
              </a:rPr>
              <a:t>Is the following function even, odd, or neither?  Justify your answer analytically.</a:t>
            </a:r>
          </a:p>
        </p:txBody>
      </p:sp>
      <p:graphicFrame>
        <p:nvGraphicFramePr>
          <p:cNvPr id="58374" name="Object 6"/>
          <p:cNvGraphicFramePr>
            <a:graphicFrameLocks noChangeAspect="1"/>
          </p:cNvGraphicFramePr>
          <p:nvPr>
            <p:ph idx="1"/>
          </p:nvPr>
        </p:nvGraphicFramePr>
        <p:xfrm>
          <a:off x="2773363" y="2746375"/>
          <a:ext cx="2290762" cy="1055688"/>
        </p:xfrm>
        <a:graphic>
          <a:graphicData uri="http://schemas.openxmlformats.org/presentationml/2006/ole">
            <p:oleObj spid="_x0000_s58374" name="Equation" r:id="rId3" imgW="812520" imgH="393480" progId="Equation.DSMT4">
              <p:embed/>
            </p:oleObj>
          </a:graphicData>
        </a:graphic>
      </p:graphicFrame>
      <p:sp>
        <p:nvSpPr>
          <p:cNvPr id="58376" name="AutoShape 8">
            <a:hlinkClick r:id="rId4" action="ppaction://hlinksldjump" highlightClick="1">
              <a:snd r:embed="rId5" name="whoosh.wav"/>
            </a:hlinkClick>
          </p:cNvPr>
          <p:cNvSpPr>
            <a:spLocks noChangeArrowheads="1"/>
          </p:cNvSpPr>
          <p:nvPr/>
        </p:nvSpPr>
        <p:spPr bwMode="auto">
          <a:xfrm>
            <a:off x="6516688" y="5589588"/>
            <a:ext cx="1223962" cy="792162"/>
          </a:xfrm>
          <a:prstGeom prst="actionButtonHome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Transformations</a:t>
            </a:r>
          </a:p>
        </p:txBody>
      </p:sp>
      <p:sp>
        <p:nvSpPr>
          <p:cNvPr id="61445" name="Text Box 5"/>
          <p:cNvSpPr txBox="1">
            <a:spLocks noChangeArrowheads="1"/>
          </p:cNvSpPr>
          <p:nvPr/>
        </p:nvSpPr>
        <p:spPr bwMode="auto">
          <a:xfrm>
            <a:off x="971550" y="1700213"/>
            <a:ext cx="67691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sz="2400">
                <a:latin typeface="Arial" charset="0"/>
              </a:rPr>
              <a:t>Given the graph of f(x), sketch the graph of f(|x|).</a:t>
            </a:r>
          </a:p>
        </p:txBody>
      </p:sp>
      <p:sp>
        <p:nvSpPr>
          <p:cNvPr id="61446" name="Line 6"/>
          <p:cNvSpPr>
            <a:spLocks noChangeShapeType="1"/>
          </p:cNvSpPr>
          <p:nvPr/>
        </p:nvSpPr>
        <p:spPr bwMode="auto">
          <a:xfrm>
            <a:off x="2268538" y="2492375"/>
            <a:ext cx="0" cy="23050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1447" name="Line 7"/>
          <p:cNvSpPr>
            <a:spLocks noChangeShapeType="1"/>
          </p:cNvSpPr>
          <p:nvPr/>
        </p:nvSpPr>
        <p:spPr bwMode="auto">
          <a:xfrm>
            <a:off x="1042988" y="3644900"/>
            <a:ext cx="273685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1449" name="Freeform 9"/>
          <p:cNvSpPr>
            <a:spLocks/>
          </p:cNvSpPr>
          <p:nvPr/>
        </p:nvSpPr>
        <p:spPr bwMode="auto">
          <a:xfrm>
            <a:off x="1331913" y="2492375"/>
            <a:ext cx="1439862" cy="2232025"/>
          </a:xfrm>
          <a:custGeom>
            <a:avLst/>
            <a:gdLst/>
            <a:ahLst/>
            <a:cxnLst>
              <a:cxn ang="0">
                <a:pos x="15" y="953"/>
              </a:cxn>
              <a:cxn ang="0">
                <a:pos x="61" y="590"/>
              </a:cxn>
              <a:cxn ang="0">
                <a:pos x="378" y="318"/>
              </a:cxn>
              <a:cxn ang="0">
                <a:pos x="514" y="0"/>
              </a:cxn>
            </a:cxnLst>
            <a:rect l="0" t="0" r="r" b="b"/>
            <a:pathLst>
              <a:path w="514" h="953">
                <a:moveTo>
                  <a:pt x="15" y="953"/>
                </a:moveTo>
                <a:cubicBezTo>
                  <a:pt x="7" y="824"/>
                  <a:pt x="0" y="696"/>
                  <a:pt x="61" y="590"/>
                </a:cubicBezTo>
                <a:cubicBezTo>
                  <a:pt x="122" y="484"/>
                  <a:pt x="302" y="416"/>
                  <a:pt x="378" y="318"/>
                </a:cubicBezTo>
                <a:cubicBezTo>
                  <a:pt x="454" y="220"/>
                  <a:pt x="491" y="53"/>
                  <a:pt x="514" y="0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1450" name="Text Box 10"/>
          <p:cNvSpPr txBox="1">
            <a:spLocks noChangeArrowheads="1"/>
          </p:cNvSpPr>
          <p:nvPr/>
        </p:nvSpPr>
        <p:spPr bwMode="auto">
          <a:xfrm>
            <a:off x="2843213" y="2276475"/>
            <a:ext cx="2160587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>
                <a:latin typeface="Arial" charset="0"/>
              </a:rPr>
              <a:t>(2,9)</a:t>
            </a:r>
          </a:p>
        </p:txBody>
      </p:sp>
      <p:sp>
        <p:nvSpPr>
          <p:cNvPr id="61451" name="Oval 11"/>
          <p:cNvSpPr>
            <a:spLocks noChangeArrowheads="1"/>
          </p:cNvSpPr>
          <p:nvPr/>
        </p:nvSpPr>
        <p:spPr bwMode="auto">
          <a:xfrm>
            <a:off x="2770188" y="2419350"/>
            <a:ext cx="73025" cy="73025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1452" name="Oval 12"/>
          <p:cNvSpPr>
            <a:spLocks noChangeArrowheads="1"/>
          </p:cNvSpPr>
          <p:nvPr/>
        </p:nvSpPr>
        <p:spPr bwMode="auto">
          <a:xfrm>
            <a:off x="1331913" y="4651375"/>
            <a:ext cx="73025" cy="73025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1453" name="Text Box 13"/>
          <p:cNvSpPr txBox="1">
            <a:spLocks noChangeArrowheads="1"/>
          </p:cNvSpPr>
          <p:nvPr/>
        </p:nvSpPr>
        <p:spPr bwMode="auto">
          <a:xfrm>
            <a:off x="971550" y="4724400"/>
            <a:ext cx="216058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>
                <a:latin typeface="Arial" charset="0"/>
              </a:rPr>
              <a:t>(-2,-8)</a:t>
            </a:r>
          </a:p>
        </p:txBody>
      </p:sp>
      <p:sp>
        <p:nvSpPr>
          <p:cNvPr id="61454" name="Oval 14"/>
          <p:cNvSpPr>
            <a:spLocks noChangeArrowheads="1"/>
          </p:cNvSpPr>
          <p:nvPr/>
        </p:nvSpPr>
        <p:spPr bwMode="auto">
          <a:xfrm>
            <a:off x="1730375" y="3605213"/>
            <a:ext cx="73025" cy="73025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1455" name="Text Box 15"/>
          <p:cNvSpPr txBox="1">
            <a:spLocks noChangeArrowheads="1"/>
          </p:cNvSpPr>
          <p:nvPr/>
        </p:nvSpPr>
        <p:spPr bwMode="auto">
          <a:xfrm>
            <a:off x="1547813" y="3621088"/>
            <a:ext cx="1008062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>
                <a:latin typeface="Arial" charset="0"/>
              </a:rPr>
              <a:t>-1</a:t>
            </a:r>
          </a:p>
        </p:txBody>
      </p:sp>
      <p:sp>
        <p:nvSpPr>
          <p:cNvPr id="61456" name="Oval 16"/>
          <p:cNvSpPr>
            <a:spLocks noChangeArrowheads="1"/>
          </p:cNvSpPr>
          <p:nvPr/>
        </p:nvSpPr>
        <p:spPr bwMode="auto">
          <a:xfrm>
            <a:off x="2227263" y="3316288"/>
            <a:ext cx="73025" cy="73025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1457" name="Text Box 17"/>
          <p:cNvSpPr txBox="1">
            <a:spLocks noChangeArrowheads="1"/>
          </p:cNvSpPr>
          <p:nvPr/>
        </p:nvSpPr>
        <p:spPr bwMode="auto">
          <a:xfrm>
            <a:off x="2262188" y="3182938"/>
            <a:ext cx="576262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>
                <a:latin typeface="Arial" charset="0"/>
              </a:rPr>
              <a:t>1</a:t>
            </a:r>
          </a:p>
        </p:txBody>
      </p:sp>
      <p:sp>
        <p:nvSpPr>
          <p:cNvPr id="61458" name="Text Box 18"/>
          <p:cNvSpPr txBox="1">
            <a:spLocks noChangeArrowheads="1"/>
          </p:cNvSpPr>
          <p:nvPr/>
        </p:nvSpPr>
        <p:spPr bwMode="auto">
          <a:xfrm>
            <a:off x="1763713" y="2420938"/>
            <a:ext cx="935037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>
                <a:latin typeface="Arial" charset="0"/>
              </a:rPr>
              <a:t>f(x)</a:t>
            </a:r>
          </a:p>
        </p:txBody>
      </p:sp>
      <p:sp>
        <p:nvSpPr>
          <p:cNvPr id="61459" name="AutoShape 19">
            <a:hlinkClick r:id="rId2" action="ppaction://hlinksldjump" highlightClick="1">
              <a:snd r:embed="rId3" name="whoosh.wav"/>
            </a:hlinkClick>
          </p:cNvPr>
          <p:cNvSpPr>
            <a:spLocks noChangeArrowheads="1"/>
          </p:cNvSpPr>
          <p:nvPr/>
        </p:nvSpPr>
        <p:spPr bwMode="auto">
          <a:xfrm>
            <a:off x="6516688" y="5589588"/>
            <a:ext cx="1223962" cy="792162"/>
          </a:xfrm>
          <a:prstGeom prst="actionButtonHome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Transformations</a:t>
            </a:r>
          </a:p>
        </p:txBody>
      </p:sp>
      <p:sp>
        <p:nvSpPr>
          <p:cNvPr id="63491" name="Text Box 3"/>
          <p:cNvSpPr txBox="1">
            <a:spLocks noChangeArrowheads="1"/>
          </p:cNvSpPr>
          <p:nvPr/>
        </p:nvSpPr>
        <p:spPr bwMode="auto">
          <a:xfrm>
            <a:off x="971550" y="1700213"/>
            <a:ext cx="67691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sz="2400">
                <a:latin typeface="Arial" charset="0"/>
              </a:rPr>
              <a:t>Given the graph of f(x), sketch the graph of |f(x)|.</a:t>
            </a:r>
          </a:p>
        </p:txBody>
      </p:sp>
      <p:sp>
        <p:nvSpPr>
          <p:cNvPr id="63492" name="Line 4"/>
          <p:cNvSpPr>
            <a:spLocks noChangeShapeType="1"/>
          </p:cNvSpPr>
          <p:nvPr/>
        </p:nvSpPr>
        <p:spPr bwMode="auto">
          <a:xfrm>
            <a:off x="2268538" y="2492375"/>
            <a:ext cx="0" cy="23050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3493" name="Line 5"/>
          <p:cNvSpPr>
            <a:spLocks noChangeShapeType="1"/>
          </p:cNvSpPr>
          <p:nvPr/>
        </p:nvSpPr>
        <p:spPr bwMode="auto">
          <a:xfrm>
            <a:off x="1042988" y="3644900"/>
            <a:ext cx="273685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3494" name="Freeform 6"/>
          <p:cNvSpPr>
            <a:spLocks/>
          </p:cNvSpPr>
          <p:nvPr/>
        </p:nvSpPr>
        <p:spPr bwMode="auto">
          <a:xfrm>
            <a:off x="1331913" y="2492375"/>
            <a:ext cx="1439862" cy="2232025"/>
          </a:xfrm>
          <a:custGeom>
            <a:avLst/>
            <a:gdLst/>
            <a:ahLst/>
            <a:cxnLst>
              <a:cxn ang="0">
                <a:pos x="15" y="953"/>
              </a:cxn>
              <a:cxn ang="0">
                <a:pos x="61" y="590"/>
              </a:cxn>
              <a:cxn ang="0">
                <a:pos x="378" y="318"/>
              </a:cxn>
              <a:cxn ang="0">
                <a:pos x="514" y="0"/>
              </a:cxn>
            </a:cxnLst>
            <a:rect l="0" t="0" r="r" b="b"/>
            <a:pathLst>
              <a:path w="514" h="953">
                <a:moveTo>
                  <a:pt x="15" y="953"/>
                </a:moveTo>
                <a:cubicBezTo>
                  <a:pt x="7" y="824"/>
                  <a:pt x="0" y="696"/>
                  <a:pt x="61" y="590"/>
                </a:cubicBezTo>
                <a:cubicBezTo>
                  <a:pt x="122" y="484"/>
                  <a:pt x="302" y="416"/>
                  <a:pt x="378" y="318"/>
                </a:cubicBezTo>
                <a:cubicBezTo>
                  <a:pt x="454" y="220"/>
                  <a:pt x="491" y="53"/>
                  <a:pt x="514" y="0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3495" name="Text Box 7"/>
          <p:cNvSpPr txBox="1">
            <a:spLocks noChangeArrowheads="1"/>
          </p:cNvSpPr>
          <p:nvPr/>
        </p:nvSpPr>
        <p:spPr bwMode="auto">
          <a:xfrm>
            <a:off x="2843213" y="2276475"/>
            <a:ext cx="2160587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>
                <a:latin typeface="Arial" charset="0"/>
              </a:rPr>
              <a:t>(2,9)</a:t>
            </a:r>
          </a:p>
        </p:txBody>
      </p:sp>
      <p:sp>
        <p:nvSpPr>
          <p:cNvPr id="63496" name="Oval 8"/>
          <p:cNvSpPr>
            <a:spLocks noChangeArrowheads="1"/>
          </p:cNvSpPr>
          <p:nvPr/>
        </p:nvSpPr>
        <p:spPr bwMode="auto">
          <a:xfrm>
            <a:off x="2770188" y="2419350"/>
            <a:ext cx="73025" cy="73025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3497" name="Oval 9"/>
          <p:cNvSpPr>
            <a:spLocks noChangeArrowheads="1"/>
          </p:cNvSpPr>
          <p:nvPr/>
        </p:nvSpPr>
        <p:spPr bwMode="auto">
          <a:xfrm>
            <a:off x="1331913" y="4651375"/>
            <a:ext cx="73025" cy="73025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3498" name="Text Box 10"/>
          <p:cNvSpPr txBox="1">
            <a:spLocks noChangeArrowheads="1"/>
          </p:cNvSpPr>
          <p:nvPr/>
        </p:nvSpPr>
        <p:spPr bwMode="auto">
          <a:xfrm>
            <a:off x="971550" y="4724400"/>
            <a:ext cx="216058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>
                <a:latin typeface="Arial" charset="0"/>
              </a:rPr>
              <a:t>(-2,-8)</a:t>
            </a:r>
          </a:p>
        </p:txBody>
      </p:sp>
      <p:sp>
        <p:nvSpPr>
          <p:cNvPr id="63499" name="Oval 11"/>
          <p:cNvSpPr>
            <a:spLocks noChangeArrowheads="1"/>
          </p:cNvSpPr>
          <p:nvPr/>
        </p:nvSpPr>
        <p:spPr bwMode="auto">
          <a:xfrm>
            <a:off x="1730375" y="3605213"/>
            <a:ext cx="73025" cy="73025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3500" name="Text Box 12"/>
          <p:cNvSpPr txBox="1">
            <a:spLocks noChangeArrowheads="1"/>
          </p:cNvSpPr>
          <p:nvPr/>
        </p:nvSpPr>
        <p:spPr bwMode="auto">
          <a:xfrm>
            <a:off x="1547813" y="3621088"/>
            <a:ext cx="1008062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>
                <a:latin typeface="Arial" charset="0"/>
              </a:rPr>
              <a:t>-1</a:t>
            </a:r>
          </a:p>
        </p:txBody>
      </p:sp>
      <p:sp>
        <p:nvSpPr>
          <p:cNvPr id="63501" name="Oval 13"/>
          <p:cNvSpPr>
            <a:spLocks noChangeArrowheads="1"/>
          </p:cNvSpPr>
          <p:nvPr/>
        </p:nvSpPr>
        <p:spPr bwMode="auto">
          <a:xfrm>
            <a:off x="2227263" y="3316288"/>
            <a:ext cx="73025" cy="73025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3502" name="Text Box 14"/>
          <p:cNvSpPr txBox="1">
            <a:spLocks noChangeArrowheads="1"/>
          </p:cNvSpPr>
          <p:nvPr/>
        </p:nvSpPr>
        <p:spPr bwMode="auto">
          <a:xfrm>
            <a:off x="2262188" y="3182938"/>
            <a:ext cx="576262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>
                <a:latin typeface="Arial" charset="0"/>
              </a:rPr>
              <a:t>1</a:t>
            </a:r>
          </a:p>
        </p:txBody>
      </p:sp>
      <p:sp>
        <p:nvSpPr>
          <p:cNvPr id="63503" name="Text Box 15"/>
          <p:cNvSpPr txBox="1">
            <a:spLocks noChangeArrowheads="1"/>
          </p:cNvSpPr>
          <p:nvPr/>
        </p:nvSpPr>
        <p:spPr bwMode="auto">
          <a:xfrm>
            <a:off x="1763713" y="2420938"/>
            <a:ext cx="935037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>
                <a:latin typeface="Arial" charset="0"/>
              </a:rPr>
              <a:t>f(x)</a:t>
            </a:r>
          </a:p>
        </p:txBody>
      </p:sp>
      <p:sp>
        <p:nvSpPr>
          <p:cNvPr id="63504" name="AutoShape 16">
            <a:hlinkClick r:id="rId2" action="ppaction://hlinksldjump" highlightClick="1">
              <a:snd r:embed="rId3" name="whoosh.wav"/>
            </a:hlinkClick>
          </p:cNvPr>
          <p:cNvSpPr>
            <a:spLocks noChangeArrowheads="1"/>
          </p:cNvSpPr>
          <p:nvPr/>
        </p:nvSpPr>
        <p:spPr bwMode="auto">
          <a:xfrm>
            <a:off x="6516688" y="5589588"/>
            <a:ext cx="1223962" cy="792162"/>
          </a:xfrm>
          <a:prstGeom prst="actionButtonHome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Transformations</a:t>
            </a:r>
          </a:p>
        </p:txBody>
      </p:sp>
      <p:sp>
        <p:nvSpPr>
          <p:cNvPr id="64515" name="Text Box 3"/>
          <p:cNvSpPr txBox="1">
            <a:spLocks noChangeArrowheads="1"/>
          </p:cNvSpPr>
          <p:nvPr/>
        </p:nvSpPr>
        <p:spPr bwMode="auto">
          <a:xfrm>
            <a:off x="971550" y="1700213"/>
            <a:ext cx="72723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sz="2400">
                <a:latin typeface="Arial" charset="0"/>
              </a:rPr>
              <a:t>Given the graph of f(x), sketch the graph of lnf(x).</a:t>
            </a:r>
          </a:p>
        </p:txBody>
      </p:sp>
      <p:sp>
        <p:nvSpPr>
          <p:cNvPr id="64516" name="Line 4"/>
          <p:cNvSpPr>
            <a:spLocks noChangeShapeType="1"/>
          </p:cNvSpPr>
          <p:nvPr/>
        </p:nvSpPr>
        <p:spPr bwMode="auto">
          <a:xfrm>
            <a:off x="2268538" y="2492375"/>
            <a:ext cx="0" cy="23050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4517" name="Line 5"/>
          <p:cNvSpPr>
            <a:spLocks noChangeShapeType="1"/>
          </p:cNvSpPr>
          <p:nvPr/>
        </p:nvSpPr>
        <p:spPr bwMode="auto">
          <a:xfrm>
            <a:off x="1042988" y="3644900"/>
            <a:ext cx="273685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4518" name="Freeform 6"/>
          <p:cNvSpPr>
            <a:spLocks/>
          </p:cNvSpPr>
          <p:nvPr/>
        </p:nvSpPr>
        <p:spPr bwMode="auto">
          <a:xfrm>
            <a:off x="1331913" y="2492375"/>
            <a:ext cx="1439862" cy="2232025"/>
          </a:xfrm>
          <a:custGeom>
            <a:avLst/>
            <a:gdLst/>
            <a:ahLst/>
            <a:cxnLst>
              <a:cxn ang="0">
                <a:pos x="15" y="953"/>
              </a:cxn>
              <a:cxn ang="0">
                <a:pos x="61" y="590"/>
              </a:cxn>
              <a:cxn ang="0">
                <a:pos x="378" y="318"/>
              </a:cxn>
              <a:cxn ang="0">
                <a:pos x="514" y="0"/>
              </a:cxn>
            </a:cxnLst>
            <a:rect l="0" t="0" r="r" b="b"/>
            <a:pathLst>
              <a:path w="514" h="953">
                <a:moveTo>
                  <a:pt x="15" y="953"/>
                </a:moveTo>
                <a:cubicBezTo>
                  <a:pt x="7" y="824"/>
                  <a:pt x="0" y="696"/>
                  <a:pt x="61" y="590"/>
                </a:cubicBezTo>
                <a:cubicBezTo>
                  <a:pt x="122" y="484"/>
                  <a:pt x="302" y="416"/>
                  <a:pt x="378" y="318"/>
                </a:cubicBezTo>
                <a:cubicBezTo>
                  <a:pt x="454" y="220"/>
                  <a:pt x="491" y="53"/>
                  <a:pt x="514" y="0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4519" name="Text Box 7"/>
          <p:cNvSpPr txBox="1">
            <a:spLocks noChangeArrowheads="1"/>
          </p:cNvSpPr>
          <p:nvPr/>
        </p:nvSpPr>
        <p:spPr bwMode="auto">
          <a:xfrm>
            <a:off x="2843213" y="2276475"/>
            <a:ext cx="2160587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>
                <a:latin typeface="Arial" charset="0"/>
              </a:rPr>
              <a:t>(2,9)</a:t>
            </a:r>
          </a:p>
        </p:txBody>
      </p:sp>
      <p:sp>
        <p:nvSpPr>
          <p:cNvPr id="64520" name="Oval 8"/>
          <p:cNvSpPr>
            <a:spLocks noChangeArrowheads="1"/>
          </p:cNvSpPr>
          <p:nvPr/>
        </p:nvSpPr>
        <p:spPr bwMode="auto">
          <a:xfrm>
            <a:off x="2770188" y="2419350"/>
            <a:ext cx="73025" cy="73025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4521" name="Oval 9"/>
          <p:cNvSpPr>
            <a:spLocks noChangeArrowheads="1"/>
          </p:cNvSpPr>
          <p:nvPr/>
        </p:nvSpPr>
        <p:spPr bwMode="auto">
          <a:xfrm>
            <a:off x="1331913" y="4651375"/>
            <a:ext cx="73025" cy="73025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4522" name="Text Box 10"/>
          <p:cNvSpPr txBox="1">
            <a:spLocks noChangeArrowheads="1"/>
          </p:cNvSpPr>
          <p:nvPr/>
        </p:nvSpPr>
        <p:spPr bwMode="auto">
          <a:xfrm>
            <a:off x="971550" y="4724400"/>
            <a:ext cx="216058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>
                <a:latin typeface="Arial" charset="0"/>
              </a:rPr>
              <a:t>(-2,-8)</a:t>
            </a:r>
          </a:p>
        </p:txBody>
      </p:sp>
      <p:sp>
        <p:nvSpPr>
          <p:cNvPr id="64523" name="Oval 11"/>
          <p:cNvSpPr>
            <a:spLocks noChangeArrowheads="1"/>
          </p:cNvSpPr>
          <p:nvPr/>
        </p:nvSpPr>
        <p:spPr bwMode="auto">
          <a:xfrm>
            <a:off x="1730375" y="3605213"/>
            <a:ext cx="73025" cy="73025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4524" name="Text Box 12"/>
          <p:cNvSpPr txBox="1">
            <a:spLocks noChangeArrowheads="1"/>
          </p:cNvSpPr>
          <p:nvPr/>
        </p:nvSpPr>
        <p:spPr bwMode="auto">
          <a:xfrm>
            <a:off x="1547813" y="3621088"/>
            <a:ext cx="1008062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>
                <a:latin typeface="Arial" charset="0"/>
              </a:rPr>
              <a:t>-1</a:t>
            </a:r>
          </a:p>
        </p:txBody>
      </p:sp>
      <p:sp>
        <p:nvSpPr>
          <p:cNvPr id="64525" name="Oval 13"/>
          <p:cNvSpPr>
            <a:spLocks noChangeArrowheads="1"/>
          </p:cNvSpPr>
          <p:nvPr/>
        </p:nvSpPr>
        <p:spPr bwMode="auto">
          <a:xfrm>
            <a:off x="2227263" y="3316288"/>
            <a:ext cx="73025" cy="73025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4526" name="Text Box 14"/>
          <p:cNvSpPr txBox="1">
            <a:spLocks noChangeArrowheads="1"/>
          </p:cNvSpPr>
          <p:nvPr/>
        </p:nvSpPr>
        <p:spPr bwMode="auto">
          <a:xfrm>
            <a:off x="2262188" y="3182938"/>
            <a:ext cx="576262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>
                <a:latin typeface="Arial" charset="0"/>
              </a:rPr>
              <a:t>1</a:t>
            </a:r>
          </a:p>
        </p:txBody>
      </p:sp>
      <p:sp>
        <p:nvSpPr>
          <p:cNvPr id="64527" name="Text Box 15"/>
          <p:cNvSpPr txBox="1">
            <a:spLocks noChangeArrowheads="1"/>
          </p:cNvSpPr>
          <p:nvPr/>
        </p:nvSpPr>
        <p:spPr bwMode="auto">
          <a:xfrm>
            <a:off x="1763713" y="2420938"/>
            <a:ext cx="935037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>
                <a:latin typeface="Arial" charset="0"/>
              </a:rPr>
              <a:t>f(x)</a:t>
            </a:r>
          </a:p>
        </p:txBody>
      </p:sp>
      <p:sp>
        <p:nvSpPr>
          <p:cNvPr id="64528" name="AutoShape 16">
            <a:hlinkClick r:id="rId2" action="ppaction://hlinksldjump" highlightClick="1">
              <a:snd r:embed="rId3" name="whoosh.wav"/>
            </a:hlinkClick>
          </p:cNvPr>
          <p:cNvSpPr>
            <a:spLocks noChangeArrowheads="1"/>
          </p:cNvSpPr>
          <p:nvPr/>
        </p:nvSpPr>
        <p:spPr bwMode="auto">
          <a:xfrm>
            <a:off x="6516688" y="5589588"/>
            <a:ext cx="1223962" cy="792162"/>
          </a:xfrm>
          <a:prstGeom prst="actionButtonHome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Transformations</a:t>
            </a:r>
          </a:p>
        </p:txBody>
      </p:sp>
      <p:sp>
        <p:nvSpPr>
          <p:cNvPr id="65539" name="Text Box 3"/>
          <p:cNvSpPr txBox="1">
            <a:spLocks noChangeArrowheads="1"/>
          </p:cNvSpPr>
          <p:nvPr/>
        </p:nvSpPr>
        <p:spPr bwMode="auto">
          <a:xfrm>
            <a:off x="3995738" y="2276475"/>
            <a:ext cx="7632700" cy="1004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sz="2400">
                <a:latin typeface="Arial" charset="0"/>
              </a:rPr>
              <a:t>Given the graph of f(x), </a:t>
            </a:r>
          </a:p>
          <a:p>
            <a:pPr eaLnBrk="1" hangingPunct="1">
              <a:spcBef>
                <a:spcPct val="50000"/>
              </a:spcBef>
            </a:pPr>
            <a:r>
              <a:rPr lang="en-US" sz="2400">
                <a:latin typeface="Arial" charset="0"/>
              </a:rPr>
              <a:t>sketch the graph of                  .</a:t>
            </a:r>
          </a:p>
        </p:txBody>
      </p:sp>
      <p:sp>
        <p:nvSpPr>
          <p:cNvPr id="65540" name="Line 4"/>
          <p:cNvSpPr>
            <a:spLocks noChangeShapeType="1"/>
          </p:cNvSpPr>
          <p:nvPr/>
        </p:nvSpPr>
        <p:spPr bwMode="auto">
          <a:xfrm>
            <a:off x="2268538" y="2492375"/>
            <a:ext cx="0" cy="23050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5541" name="Line 5"/>
          <p:cNvSpPr>
            <a:spLocks noChangeShapeType="1"/>
          </p:cNvSpPr>
          <p:nvPr/>
        </p:nvSpPr>
        <p:spPr bwMode="auto">
          <a:xfrm>
            <a:off x="1042988" y="3644900"/>
            <a:ext cx="273685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5542" name="Freeform 6"/>
          <p:cNvSpPr>
            <a:spLocks/>
          </p:cNvSpPr>
          <p:nvPr/>
        </p:nvSpPr>
        <p:spPr bwMode="auto">
          <a:xfrm>
            <a:off x="1331913" y="2492375"/>
            <a:ext cx="1439862" cy="2232025"/>
          </a:xfrm>
          <a:custGeom>
            <a:avLst/>
            <a:gdLst/>
            <a:ahLst/>
            <a:cxnLst>
              <a:cxn ang="0">
                <a:pos x="15" y="953"/>
              </a:cxn>
              <a:cxn ang="0">
                <a:pos x="61" y="590"/>
              </a:cxn>
              <a:cxn ang="0">
                <a:pos x="378" y="318"/>
              </a:cxn>
              <a:cxn ang="0">
                <a:pos x="514" y="0"/>
              </a:cxn>
            </a:cxnLst>
            <a:rect l="0" t="0" r="r" b="b"/>
            <a:pathLst>
              <a:path w="514" h="953">
                <a:moveTo>
                  <a:pt x="15" y="953"/>
                </a:moveTo>
                <a:cubicBezTo>
                  <a:pt x="7" y="824"/>
                  <a:pt x="0" y="696"/>
                  <a:pt x="61" y="590"/>
                </a:cubicBezTo>
                <a:cubicBezTo>
                  <a:pt x="122" y="484"/>
                  <a:pt x="302" y="416"/>
                  <a:pt x="378" y="318"/>
                </a:cubicBezTo>
                <a:cubicBezTo>
                  <a:pt x="454" y="220"/>
                  <a:pt x="491" y="53"/>
                  <a:pt x="514" y="0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5543" name="Text Box 7"/>
          <p:cNvSpPr txBox="1">
            <a:spLocks noChangeArrowheads="1"/>
          </p:cNvSpPr>
          <p:nvPr/>
        </p:nvSpPr>
        <p:spPr bwMode="auto">
          <a:xfrm>
            <a:off x="2843213" y="2276475"/>
            <a:ext cx="2160587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>
                <a:latin typeface="Arial" charset="0"/>
              </a:rPr>
              <a:t>(2,9)</a:t>
            </a:r>
          </a:p>
        </p:txBody>
      </p:sp>
      <p:sp>
        <p:nvSpPr>
          <p:cNvPr id="65544" name="Oval 8"/>
          <p:cNvSpPr>
            <a:spLocks noChangeArrowheads="1"/>
          </p:cNvSpPr>
          <p:nvPr/>
        </p:nvSpPr>
        <p:spPr bwMode="auto">
          <a:xfrm>
            <a:off x="2770188" y="2419350"/>
            <a:ext cx="73025" cy="73025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5545" name="Oval 9"/>
          <p:cNvSpPr>
            <a:spLocks noChangeArrowheads="1"/>
          </p:cNvSpPr>
          <p:nvPr/>
        </p:nvSpPr>
        <p:spPr bwMode="auto">
          <a:xfrm>
            <a:off x="1331913" y="4651375"/>
            <a:ext cx="73025" cy="73025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5546" name="Text Box 10"/>
          <p:cNvSpPr txBox="1">
            <a:spLocks noChangeArrowheads="1"/>
          </p:cNvSpPr>
          <p:nvPr/>
        </p:nvSpPr>
        <p:spPr bwMode="auto">
          <a:xfrm>
            <a:off x="971550" y="4724400"/>
            <a:ext cx="216058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>
                <a:latin typeface="Arial" charset="0"/>
              </a:rPr>
              <a:t>(-2,-8)</a:t>
            </a:r>
          </a:p>
        </p:txBody>
      </p:sp>
      <p:sp>
        <p:nvSpPr>
          <p:cNvPr id="65547" name="Oval 11"/>
          <p:cNvSpPr>
            <a:spLocks noChangeArrowheads="1"/>
          </p:cNvSpPr>
          <p:nvPr/>
        </p:nvSpPr>
        <p:spPr bwMode="auto">
          <a:xfrm>
            <a:off x="1730375" y="3605213"/>
            <a:ext cx="73025" cy="73025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5548" name="Text Box 12"/>
          <p:cNvSpPr txBox="1">
            <a:spLocks noChangeArrowheads="1"/>
          </p:cNvSpPr>
          <p:nvPr/>
        </p:nvSpPr>
        <p:spPr bwMode="auto">
          <a:xfrm>
            <a:off x="1547813" y="3621088"/>
            <a:ext cx="1008062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>
                <a:latin typeface="Arial" charset="0"/>
              </a:rPr>
              <a:t>-1</a:t>
            </a:r>
          </a:p>
        </p:txBody>
      </p:sp>
      <p:sp>
        <p:nvSpPr>
          <p:cNvPr id="65549" name="Oval 13"/>
          <p:cNvSpPr>
            <a:spLocks noChangeArrowheads="1"/>
          </p:cNvSpPr>
          <p:nvPr/>
        </p:nvSpPr>
        <p:spPr bwMode="auto">
          <a:xfrm>
            <a:off x="2227263" y="3316288"/>
            <a:ext cx="73025" cy="73025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5550" name="Text Box 14"/>
          <p:cNvSpPr txBox="1">
            <a:spLocks noChangeArrowheads="1"/>
          </p:cNvSpPr>
          <p:nvPr/>
        </p:nvSpPr>
        <p:spPr bwMode="auto">
          <a:xfrm>
            <a:off x="2262188" y="3182938"/>
            <a:ext cx="576262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>
                <a:latin typeface="Arial" charset="0"/>
              </a:rPr>
              <a:t>1</a:t>
            </a:r>
          </a:p>
        </p:txBody>
      </p:sp>
      <p:sp>
        <p:nvSpPr>
          <p:cNvPr id="65551" name="Text Box 15"/>
          <p:cNvSpPr txBox="1">
            <a:spLocks noChangeArrowheads="1"/>
          </p:cNvSpPr>
          <p:nvPr/>
        </p:nvSpPr>
        <p:spPr bwMode="auto">
          <a:xfrm>
            <a:off x="1763713" y="2420938"/>
            <a:ext cx="935037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>
                <a:latin typeface="Arial" charset="0"/>
              </a:rPr>
              <a:t>f(x)</a:t>
            </a:r>
          </a:p>
        </p:txBody>
      </p:sp>
      <p:graphicFrame>
        <p:nvGraphicFramePr>
          <p:cNvPr id="65552" name="Object 16"/>
          <p:cNvGraphicFramePr>
            <a:graphicFrameLocks noChangeAspect="1"/>
          </p:cNvGraphicFramePr>
          <p:nvPr>
            <p:ph idx="1"/>
          </p:nvPr>
        </p:nvGraphicFramePr>
        <p:xfrm>
          <a:off x="6877050" y="2781300"/>
          <a:ext cx="1081088" cy="569913"/>
        </p:xfrm>
        <a:graphic>
          <a:graphicData uri="http://schemas.openxmlformats.org/presentationml/2006/ole">
            <p:oleObj spid="_x0000_s65552" name="Equation" r:id="rId3" imgW="457200" imgH="253800" progId="Equation.DSMT4">
              <p:embed/>
            </p:oleObj>
          </a:graphicData>
        </a:graphic>
      </p:graphicFrame>
      <p:sp>
        <p:nvSpPr>
          <p:cNvPr id="65554" name="AutoShape 18">
            <a:hlinkClick r:id="rId4" action="ppaction://hlinksldjump" highlightClick="1">
              <a:snd r:embed="rId5" name="whoosh.wav"/>
            </a:hlinkClick>
          </p:cNvPr>
          <p:cNvSpPr>
            <a:spLocks noChangeArrowheads="1"/>
          </p:cNvSpPr>
          <p:nvPr/>
        </p:nvSpPr>
        <p:spPr bwMode="auto">
          <a:xfrm>
            <a:off x="6516688" y="5589588"/>
            <a:ext cx="1223962" cy="792162"/>
          </a:xfrm>
          <a:prstGeom prst="actionButtonHome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Transformations</a:t>
            </a:r>
          </a:p>
        </p:txBody>
      </p:sp>
      <p:sp>
        <p:nvSpPr>
          <p:cNvPr id="67587" name="Text Box 3"/>
          <p:cNvSpPr txBox="1">
            <a:spLocks noChangeArrowheads="1"/>
          </p:cNvSpPr>
          <p:nvPr/>
        </p:nvSpPr>
        <p:spPr bwMode="auto">
          <a:xfrm>
            <a:off x="971550" y="1700213"/>
            <a:ext cx="77041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sz="2400">
                <a:latin typeface="Arial" charset="0"/>
              </a:rPr>
              <a:t>Given the graph of f(x), sketch the graph of f(2x - 1)+1.</a:t>
            </a:r>
          </a:p>
        </p:txBody>
      </p:sp>
      <p:sp>
        <p:nvSpPr>
          <p:cNvPr id="67588" name="Line 4"/>
          <p:cNvSpPr>
            <a:spLocks noChangeShapeType="1"/>
          </p:cNvSpPr>
          <p:nvPr/>
        </p:nvSpPr>
        <p:spPr bwMode="auto">
          <a:xfrm>
            <a:off x="2268538" y="2492375"/>
            <a:ext cx="0" cy="23050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7589" name="Line 5"/>
          <p:cNvSpPr>
            <a:spLocks noChangeShapeType="1"/>
          </p:cNvSpPr>
          <p:nvPr/>
        </p:nvSpPr>
        <p:spPr bwMode="auto">
          <a:xfrm>
            <a:off x="1042988" y="3644900"/>
            <a:ext cx="273685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7590" name="Freeform 6"/>
          <p:cNvSpPr>
            <a:spLocks/>
          </p:cNvSpPr>
          <p:nvPr/>
        </p:nvSpPr>
        <p:spPr bwMode="auto">
          <a:xfrm>
            <a:off x="1331913" y="2492375"/>
            <a:ext cx="1439862" cy="2232025"/>
          </a:xfrm>
          <a:custGeom>
            <a:avLst/>
            <a:gdLst/>
            <a:ahLst/>
            <a:cxnLst>
              <a:cxn ang="0">
                <a:pos x="15" y="953"/>
              </a:cxn>
              <a:cxn ang="0">
                <a:pos x="61" y="590"/>
              </a:cxn>
              <a:cxn ang="0">
                <a:pos x="378" y="318"/>
              </a:cxn>
              <a:cxn ang="0">
                <a:pos x="514" y="0"/>
              </a:cxn>
            </a:cxnLst>
            <a:rect l="0" t="0" r="r" b="b"/>
            <a:pathLst>
              <a:path w="514" h="953">
                <a:moveTo>
                  <a:pt x="15" y="953"/>
                </a:moveTo>
                <a:cubicBezTo>
                  <a:pt x="7" y="824"/>
                  <a:pt x="0" y="696"/>
                  <a:pt x="61" y="590"/>
                </a:cubicBezTo>
                <a:cubicBezTo>
                  <a:pt x="122" y="484"/>
                  <a:pt x="302" y="416"/>
                  <a:pt x="378" y="318"/>
                </a:cubicBezTo>
                <a:cubicBezTo>
                  <a:pt x="454" y="220"/>
                  <a:pt x="491" y="53"/>
                  <a:pt x="514" y="0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7591" name="Text Box 7"/>
          <p:cNvSpPr txBox="1">
            <a:spLocks noChangeArrowheads="1"/>
          </p:cNvSpPr>
          <p:nvPr/>
        </p:nvSpPr>
        <p:spPr bwMode="auto">
          <a:xfrm>
            <a:off x="2843213" y="2276475"/>
            <a:ext cx="2160587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>
                <a:latin typeface="Arial" charset="0"/>
              </a:rPr>
              <a:t>(2,9)</a:t>
            </a:r>
          </a:p>
        </p:txBody>
      </p:sp>
      <p:sp>
        <p:nvSpPr>
          <p:cNvPr id="67592" name="Oval 8"/>
          <p:cNvSpPr>
            <a:spLocks noChangeArrowheads="1"/>
          </p:cNvSpPr>
          <p:nvPr/>
        </p:nvSpPr>
        <p:spPr bwMode="auto">
          <a:xfrm>
            <a:off x="2770188" y="2419350"/>
            <a:ext cx="73025" cy="73025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7593" name="Oval 9"/>
          <p:cNvSpPr>
            <a:spLocks noChangeArrowheads="1"/>
          </p:cNvSpPr>
          <p:nvPr/>
        </p:nvSpPr>
        <p:spPr bwMode="auto">
          <a:xfrm>
            <a:off x="1331913" y="4651375"/>
            <a:ext cx="73025" cy="73025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7594" name="Text Box 10"/>
          <p:cNvSpPr txBox="1">
            <a:spLocks noChangeArrowheads="1"/>
          </p:cNvSpPr>
          <p:nvPr/>
        </p:nvSpPr>
        <p:spPr bwMode="auto">
          <a:xfrm>
            <a:off x="971550" y="4724400"/>
            <a:ext cx="216058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>
                <a:latin typeface="Arial" charset="0"/>
              </a:rPr>
              <a:t>(-2,-8)</a:t>
            </a:r>
          </a:p>
        </p:txBody>
      </p:sp>
      <p:sp>
        <p:nvSpPr>
          <p:cNvPr id="67595" name="Oval 11"/>
          <p:cNvSpPr>
            <a:spLocks noChangeArrowheads="1"/>
          </p:cNvSpPr>
          <p:nvPr/>
        </p:nvSpPr>
        <p:spPr bwMode="auto">
          <a:xfrm>
            <a:off x="1730375" y="3605213"/>
            <a:ext cx="73025" cy="73025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7596" name="Text Box 12"/>
          <p:cNvSpPr txBox="1">
            <a:spLocks noChangeArrowheads="1"/>
          </p:cNvSpPr>
          <p:nvPr/>
        </p:nvSpPr>
        <p:spPr bwMode="auto">
          <a:xfrm>
            <a:off x="1547813" y="3621088"/>
            <a:ext cx="1008062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>
                <a:latin typeface="Arial" charset="0"/>
              </a:rPr>
              <a:t>-1</a:t>
            </a:r>
          </a:p>
        </p:txBody>
      </p:sp>
      <p:sp>
        <p:nvSpPr>
          <p:cNvPr id="67597" name="Oval 13"/>
          <p:cNvSpPr>
            <a:spLocks noChangeArrowheads="1"/>
          </p:cNvSpPr>
          <p:nvPr/>
        </p:nvSpPr>
        <p:spPr bwMode="auto">
          <a:xfrm>
            <a:off x="2227263" y="3316288"/>
            <a:ext cx="73025" cy="73025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7598" name="Text Box 14"/>
          <p:cNvSpPr txBox="1">
            <a:spLocks noChangeArrowheads="1"/>
          </p:cNvSpPr>
          <p:nvPr/>
        </p:nvSpPr>
        <p:spPr bwMode="auto">
          <a:xfrm>
            <a:off x="2262188" y="3182938"/>
            <a:ext cx="576262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>
                <a:latin typeface="Arial" charset="0"/>
              </a:rPr>
              <a:t>1</a:t>
            </a:r>
          </a:p>
        </p:txBody>
      </p:sp>
      <p:sp>
        <p:nvSpPr>
          <p:cNvPr id="67599" name="Text Box 15"/>
          <p:cNvSpPr txBox="1">
            <a:spLocks noChangeArrowheads="1"/>
          </p:cNvSpPr>
          <p:nvPr/>
        </p:nvSpPr>
        <p:spPr bwMode="auto">
          <a:xfrm>
            <a:off x="1763713" y="2420938"/>
            <a:ext cx="935037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>
                <a:latin typeface="Arial" charset="0"/>
              </a:rPr>
              <a:t>f(x)</a:t>
            </a:r>
          </a:p>
        </p:txBody>
      </p:sp>
      <p:sp>
        <p:nvSpPr>
          <p:cNvPr id="67600" name="AutoShape 16">
            <a:hlinkClick r:id="rId2" action="ppaction://hlinksldjump" highlightClick="1">
              <a:snd r:embed="rId3" name="whoosh.wav"/>
            </a:hlinkClick>
          </p:cNvPr>
          <p:cNvSpPr>
            <a:spLocks noChangeArrowheads="1"/>
          </p:cNvSpPr>
          <p:nvPr/>
        </p:nvSpPr>
        <p:spPr bwMode="auto">
          <a:xfrm>
            <a:off x="6516688" y="5589588"/>
            <a:ext cx="1223962" cy="792162"/>
          </a:xfrm>
          <a:prstGeom prst="actionButtonHome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59632" y="1124744"/>
            <a:ext cx="50405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Solve for x.</a:t>
            </a:r>
            <a:endParaRPr lang="en-US" sz="2400" dirty="0"/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/>
        </p:nvGraphicFramePr>
        <p:xfrm>
          <a:off x="2555776" y="2348880"/>
          <a:ext cx="3240360" cy="1430528"/>
        </p:xfrm>
        <a:graphic>
          <a:graphicData uri="http://schemas.openxmlformats.org/presentationml/2006/ole">
            <p:oleObj spid="_x0000_s69634" name="Equation" r:id="rId3" imgW="749160" imgH="253800" progId="Equation.DSMT4">
              <p:embed/>
            </p:oleObj>
          </a:graphicData>
        </a:graphic>
      </p:graphicFrame>
      <p:sp>
        <p:nvSpPr>
          <p:cNvPr id="4" name="AutoShape 16">
            <a:hlinkClick r:id="rId4" action="ppaction://hlinksldjump" highlightClick="1">
              <a:snd r:embed="rId5" name="whoosh.wav"/>
            </a:hlinkClick>
          </p:cNvPr>
          <p:cNvSpPr>
            <a:spLocks noChangeArrowheads="1"/>
          </p:cNvSpPr>
          <p:nvPr/>
        </p:nvSpPr>
        <p:spPr bwMode="auto">
          <a:xfrm>
            <a:off x="6516688" y="5589588"/>
            <a:ext cx="1223962" cy="792162"/>
          </a:xfrm>
          <a:prstGeom prst="actionButtonHome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3383550" y="980728"/>
            <a:ext cx="16289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400" dirty="0" smtClean="0"/>
              <a:t>Solve for x.</a:t>
            </a:r>
            <a:endParaRPr lang="en-US" sz="2400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2339752" y="2060848"/>
          <a:ext cx="3809455" cy="1440160"/>
        </p:xfrm>
        <a:graphic>
          <a:graphicData uri="http://schemas.openxmlformats.org/presentationml/2006/ole">
            <p:oleObj spid="_x0000_s70658" name="Equation" r:id="rId3" imgW="1041120" imgH="393480" progId="Equation.DSMT4">
              <p:embed/>
            </p:oleObj>
          </a:graphicData>
        </a:graphic>
      </p:graphicFrame>
      <p:sp>
        <p:nvSpPr>
          <p:cNvPr id="5" name="AutoShape 16">
            <a:hlinkClick r:id="rId4" action="ppaction://hlinksldjump" highlightClick="1">
              <a:snd r:embed="rId5" name="whoosh.wav"/>
            </a:hlinkClick>
          </p:cNvPr>
          <p:cNvSpPr>
            <a:spLocks noChangeArrowheads="1"/>
          </p:cNvSpPr>
          <p:nvPr/>
        </p:nvSpPr>
        <p:spPr bwMode="auto">
          <a:xfrm>
            <a:off x="6516688" y="5589588"/>
            <a:ext cx="1223962" cy="792162"/>
          </a:xfrm>
          <a:prstGeom prst="actionButtonHome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Text Box 4"/>
          <p:cNvSpPr txBox="1">
            <a:spLocks noChangeArrowheads="1"/>
          </p:cNvSpPr>
          <p:nvPr/>
        </p:nvSpPr>
        <p:spPr bwMode="auto">
          <a:xfrm>
            <a:off x="755650" y="1773238"/>
            <a:ext cx="7272338" cy="176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 eaLnBrk="1" hangingPunct="1">
              <a:spcBef>
                <a:spcPct val="50000"/>
              </a:spcBef>
            </a:pPr>
            <a:r>
              <a:rPr lang="en-US" sz="2000">
                <a:latin typeface="Arial" charset="0"/>
              </a:rPr>
              <a:t>Given f(x) = sin(2x -1)</a:t>
            </a:r>
          </a:p>
          <a:p>
            <a:pPr marL="342900" indent="-342900" eaLnBrk="1" hangingPunct="1">
              <a:spcBef>
                <a:spcPct val="50000"/>
              </a:spcBef>
            </a:pPr>
            <a:endParaRPr lang="en-US" sz="2000">
              <a:latin typeface="Arial" charset="0"/>
            </a:endParaRPr>
          </a:p>
          <a:p>
            <a:pPr marL="342900" indent="-342900" eaLnBrk="1" hangingPunct="1">
              <a:spcBef>
                <a:spcPct val="50000"/>
              </a:spcBef>
              <a:buFontTx/>
              <a:buAutoNum type="alphaLcPeriod"/>
            </a:pPr>
            <a:r>
              <a:rPr lang="en-US" sz="2000">
                <a:latin typeface="Arial" charset="0"/>
              </a:rPr>
              <a:t>Find the zeros of f(x).</a:t>
            </a:r>
          </a:p>
          <a:p>
            <a:pPr marL="342900" indent="-342900" eaLnBrk="1" hangingPunct="1">
              <a:spcBef>
                <a:spcPct val="50000"/>
              </a:spcBef>
              <a:buFontTx/>
              <a:buAutoNum type="alphaLcPeriod"/>
            </a:pPr>
            <a:r>
              <a:rPr lang="en-US" sz="2000">
                <a:latin typeface="Arial" charset="0"/>
              </a:rPr>
              <a:t>Sketch the graph of f(x).  Be sure to label any intercepts.</a:t>
            </a: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Graphing</a:t>
            </a:r>
          </a:p>
        </p:txBody>
      </p:sp>
      <p:sp>
        <p:nvSpPr>
          <p:cNvPr id="4102" name="AutoShape 6">
            <a:hlinkClick r:id="rId2" action="ppaction://hlinksldjump" highlightClick="1">
              <a:snd r:embed="rId3" name="whoosh.wav"/>
            </a:hlinkClick>
          </p:cNvPr>
          <p:cNvSpPr>
            <a:spLocks noChangeArrowheads="1"/>
          </p:cNvSpPr>
          <p:nvPr/>
        </p:nvSpPr>
        <p:spPr bwMode="auto">
          <a:xfrm>
            <a:off x="6516688" y="5589588"/>
            <a:ext cx="1223962" cy="792162"/>
          </a:xfrm>
          <a:prstGeom prst="actionButtonHome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383550" y="980728"/>
            <a:ext cx="16289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400" dirty="0" smtClean="0"/>
              <a:t>Solve for x.</a:t>
            </a:r>
            <a:endParaRPr lang="en-US" sz="2400" dirty="0"/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/>
        </p:nvGraphicFramePr>
        <p:xfrm>
          <a:off x="2051720" y="2204864"/>
          <a:ext cx="5452969" cy="1008112"/>
        </p:xfrm>
        <a:graphic>
          <a:graphicData uri="http://schemas.openxmlformats.org/presentationml/2006/ole">
            <p:oleObj spid="_x0000_s71682" name="Equation" r:id="rId3" imgW="1511280" imgH="279360" progId="Equation.DSMT4">
              <p:embed/>
            </p:oleObj>
          </a:graphicData>
        </a:graphic>
      </p:graphicFrame>
      <p:sp>
        <p:nvSpPr>
          <p:cNvPr id="4" name="AutoShape 16">
            <a:hlinkClick r:id="rId4" action="ppaction://hlinksldjump" highlightClick="1">
              <a:snd r:embed="rId5" name="whoosh.wav"/>
            </a:hlinkClick>
          </p:cNvPr>
          <p:cNvSpPr>
            <a:spLocks noChangeArrowheads="1"/>
          </p:cNvSpPr>
          <p:nvPr/>
        </p:nvSpPr>
        <p:spPr bwMode="auto">
          <a:xfrm>
            <a:off x="6516688" y="5589588"/>
            <a:ext cx="1223962" cy="792162"/>
          </a:xfrm>
          <a:prstGeom prst="actionButtonHome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16">
            <a:hlinkClick r:id="rId3" action="ppaction://hlinksldjump" highlightClick="1">
              <a:snd r:embed="rId4" name="whoosh.wav"/>
            </a:hlinkClick>
          </p:cNvPr>
          <p:cNvSpPr>
            <a:spLocks noChangeArrowheads="1"/>
          </p:cNvSpPr>
          <p:nvPr/>
        </p:nvSpPr>
        <p:spPr bwMode="auto">
          <a:xfrm>
            <a:off x="6516688" y="5589588"/>
            <a:ext cx="1223962" cy="792162"/>
          </a:xfrm>
          <a:prstGeom prst="actionButtonHome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3383550" y="980728"/>
            <a:ext cx="16289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400" dirty="0" smtClean="0"/>
              <a:t>Solve for x.</a:t>
            </a:r>
            <a:endParaRPr lang="en-US" sz="2400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1979712" y="1988840"/>
          <a:ext cx="5508612" cy="1224136"/>
        </p:xfrm>
        <a:graphic>
          <a:graphicData uri="http://schemas.openxmlformats.org/presentationml/2006/ole">
            <p:oleObj spid="_x0000_s72706" name="Equation" r:id="rId5" imgW="1143000" imgH="253800" progId="Equation.DSMT4">
              <p:embed/>
            </p:oleObj>
          </a:graphicData>
        </a:graphic>
      </p:graphicFrame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383550" y="980728"/>
            <a:ext cx="16289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400" dirty="0" smtClean="0"/>
              <a:t>Solve for x.</a:t>
            </a:r>
            <a:endParaRPr lang="en-US" sz="2400" dirty="0"/>
          </a:p>
        </p:txBody>
      </p:sp>
      <p:sp>
        <p:nvSpPr>
          <p:cNvPr id="3" name="AutoShape 16">
            <a:hlinkClick r:id="rId3" action="ppaction://hlinksldjump" highlightClick="1">
              <a:snd r:embed="rId4" name="whoosh.wav"/>
            </a:hlinkClick>
          </p:cNvPr>
          <p:cNvSpPr>
            <a:spLocks noChangeArrowheads="1"/>
          </p:cNvSpPr>
          <p:nvPr/>
        </p:nvSpPr>
        <p:spPr bwMode="auto">
          <a:xfrm>
            <a:off x="6516688" y="5589588"/>
            <a:ext cx="1223962" cy="792162"/>
          </a:xfrm>
          <a:prstGeom prst="actionButtonHome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2411760" y="2060848"/>
          <a:ext cx="3849155" cy="1512168"/>
        </p:xfrm>
        <a:graphic>
          <a:graphicData uri="http://schemas.openxmlformats.org/presentationml/2006/ole">
            <p:oleObj spid="_x0000_s73730" name="Equation" r:id="rId5" imgW="1066680" imgH="419040" progId="Equation.DSMT4">
              <p:embed/>
            </p:oleObj>
          </a:graphicData>
        </a:graphic>
      </p:graphicFrame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Inverses</a:t>
            </a:r>
            <a:endParaRPr lang="en-US" dirty="0"/>
          </a:p>
        </p:txBody>
      </p:sp>
      <p:graphicFrame>
        <p:nvGraphicFramePr>
          <p:cNvPr id="75778" name="Object 2"/>
          <p:cNvGraphicFramePr>
            <a:graphicFrameLocks noChangeAspect="1"/>
          </p:cNvGraphicFramePr>
          <p:nvPr/>
        </p:nvGraphicFramePr>
        <p:xfrm>
          <a:off x="2771800" y="2924944"/>
          <a:ext cx="2038474" cy="1008849"/>
        </p:xfrm>
        <a:graphic>
          <a:graphicData uri="http://schemas.openxmlformats.org/presentationml/2006/ole">
            <p:oleObj spid="_x0000_s75778" name="Equation" r:id="rId3" imgW="812520" imgH="393480" progId="Equation.DSMT4">
              <p:embed/>
            </p:oleObj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683568" y="2348880"/>
            <a:ext cx="5400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Write an equation for the inverse of the function </a:t>
            </a:r>
            <a:endParaRPr lang="en-US" sz="2000" dirty="0"/>
          </a:p>
        </p:txBody>
      </p:sp>
      <p:sp>
        <p:nvSpPr>
          <p:cNvPr id="5" name="AutoShape 16">
            <a:hlinkClick r:id="rId4" action="ppaction://hlinksldjump" highlightClick="1">
              <a:snd r:embed="rId5" name="whoosh.wav"/>
            </a:hlinkClick>
          </p:cNvPr>
          <p:cNvSpPr>
            <a:spLocks noChangeArrowheads="1"/>
          </p:cNvSpPr>
          <p:nvPr/>
        </p:nvSpPr>
        <p:spPr bwMode="auto">
          <a:xfrm>
            <a:off x="6516688" y="5589588"/>
            <a:ext cx="1223962" cy="792162"/>
          </a:xfrm>
          <a:prstGeom prst="actionButtonHome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Inverses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683568" y="2276872"/>
            <a:ext cx="69127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Write an equation for the inverse of the function</a:t>
            </a:r>
            <a:endParaRPr lang="en-US" sz="2400" dirty="0"/>
          </a:p>
        </p:txBody>
      </p:sp>
      <p:sp>
        <p:nvSpPr>
          <p:cNvPr id="4" name="Text Box 8"/>
          <p:cNvSpPr txBox="1">
            <a:spLocks noChangeArrowheads="1"/>
          </p:cNvSpPr>
          <p:nvPr/>
        </p:nvSpPr>
        <p:spPr bwMode="auto">
          <a:xfrm>
            <a:off x="2123728" y="3284984"/>
            <a:ext cx="35814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sz="2400" dirty="0" smtClean="0">
                <a:latin typeface="Arial" charset="0"/>
              </a:rPr>
              <a:t>f(x</a:t>
            </a:r>
            <a:r>
              <a:rPr lang="en-US" sz="2400" dirty="0">
                <a:latin typeface="Arial" charset="0"/>
              </a:rPr>
              <a:t>)= x</a:t>
            </a:r>
            <a:r>
              <a:rPr lang="en-US" sz="2400" baseline="30000" dirty="0">
                <a:latin typeface="Arial" charset="0"/>
              </a:rPr>
              <a:t>2</a:t>
            </a:r>
            <a:r>
              <a:rPr lang="en-US" sz="2400" dirty="0">
                <a:latin typeface="Arial" charset="0"/>
              </a:rPr>
              <a:t> – 4x – 5, if x </a:t>
            </a:r>
            <a:r>
              <a:rPr lang="en-US" sz="2400" u="sng" dirty="0">
                <a:latin typeface="Arial" charset="0"/>
              </a:rPr>
              <a:t>&gt;</a:t>
            </a:r>
            <a:r>
              <a:rPr lang="en-US" sz="2400" dirty="0">
                <a:latin typeface="Arial" charset="0"/>
              </a:rPr>
              <a:t> 2</a:t>
            </a:r>
          </a:p>
        </p:txBody>
      </p:sp>
      <p:sp>
        <p:nvSpPr>
          <p:cNvPr id="5" name="AutoShape 16">
            <a:hlinkClick r:id="rId2" action="ppaction://hlinksldjump" highlightClick="1">
              <a:snd r:embed="rId3" name="whoosh.wav"/>
            </a:hlinkClick>
          </p:cNvPr>
          <p:cNvSpPr>
            <a:spLocks noChangeArrowheads="1"/>
          </p:cNvSpPr>
          <p:nvPr/>
        </p:nvSpPr>
        <p:spPr bwMode="auto">
          <a:xfrm>
            <a:off x="6516688" y="5589588"/>
            <a:ext cx="1223962" cy="792162"/>
          </a:xfrm>
          <a:prstGeom prst="actionButtonHome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Inverses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2051720" y="2302630"/>
            <a:ext cx="241604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dirty="0" smtClean="0">
                <a:latin typeface="Arial" charset="0"/>
              </a:rPr>
              <a:t> </a:t>
            </a:r>
            <a:r>
              <a:rPr lang="en-US" sz="2400" dirty="0" smtClean="0">
                <a:latin typeface="Arial" charset="0"/>
              </a:rPr>
              <a:t>sin(</a:t>
            </a:r>
            <a:r>
              <a:rPr lang="en-US" sz="2400" dirty="0" err="1" smtClean="0">
                <a:latin typeface="Arial" charset="0"/>
              </a:rPr>
              <a:t>cos</a:t>
            </a:r>
            <a:r>
              <a:rPr lang="en-US" sz="2400" dirty="0" smtClean="0">
                <a:latin typeface="Arial" charset="0"/>
              </a:rPr>
              <a:t> </a:t>
            </a:r>
            <a:r>
              <a:rPr lang="en-US" sz="2400" baseline="30000" dirty="0" smtClean="0">
                <a:latin typeface="Arial" charset="0"/>
              </a:rPr>
              <a:t>-1</a:t>
            </a:r>
            <a:r>
              <a:rPr lang="en-US" sz="2400" dirty="0" smtClean="0">
                <a:latin typeface="Arial" charset="0"/>
              </a:rPr>
              <a:t> (-0.5))</a:t>
            </a:r>
            <a:endParaRPr lang="en-US" sz="2400" dirty="0">
              <a:latin typeface="Arial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55576" y="2276872"/>
            <a:ext cx="33123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Evaluate</a:t>
            </a:r>
            <a:endParaRPr lang="en-US" sz="2400" dirty="0"/>
          </a:p>
        </p:txBody>
      </p:sp>
      <p:sp>
        <p:nvSpPr>
          <p:cNvPr id="5" name="AutoShape 16">
            <a:hlinkClick r:id="rId2" action="ppaction://hlinksldjump" highlightClick="1">
              <a:snd r:embed="rId3" name="whoosh.wav"/>
            </a:hlinkClick>
          </p:cNvPr>
          <p:cNvSpPr>
            <a:spLocks noChangeArrowheads="1"/>
          </p:cNvSpPr>
          <p:nvPr/>
        </p:nvSpPr>
        <p:spPr bwMode="auto">
          <a:xfrm>
            <a:off x="6516688" y="5589588"/>
            <a:ext cx="1223962" cy="792162"/>
          </a:xfrm>
          <a:prstGeom prst="actionButtonHome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620688"/>
            <a:ext cx="8229600" cy="1143000"/>
          </a:xfrm>
        </p:spPr>
        <p:txBody>
          <a:bodyPr/>
          <a:lstStyle/>
          <a:p>
            <a:r>
              <a:rPr lang="en-US" dirty="0" smtClean="0"/>
              <a:t>Inverses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2195736" y="2348880"/>
            <a:ext cx="229902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sz="2400" dirty="0" smtClean="0">
                <a:latin typeface="Arial" charset="0"/>
              </a:rPr>
              <a:t>cot (tan </a:t>
            </a:r>
            <a:r>
              <a:rPr lang="en-US" sz="2400" baseline="30000" dirty="0" smtClean="0">
                <a:latin typeface="Arial" charset="0"/>
              </a:rPr>
              <a:t>-1</a:t>
            </a:r>
            <a:r>
              <a:rPr lang="en-US" sz="2400" dirty="0" smtClean="0">
                <a:latin typeface="Arial" charset="0"/>
              </a:rPr>
              <a:t> (3/4))</a:t>
            </a:r>
            <a:endParaRPr lang="en-US" sz="2400" dirty="0">
              <a:latin typeface="Arial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83568" y="2348880"/>
            <a:ext cx="15841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Evaluate:</a:t>
            </a:r>
            <a:endParaRPr lang="en-US" sz="2400" dirty="0"/>
          </a:p>
        </p:txBody>
      </p:sp>
      <p:sp>
        <p:nvSpPr>
          <p:cNvPr id="6" name="AutoShape 16">
            <a:hlinkClick r:id="rId2" action="ppaction://hlinksldjump" highlightClick="1">
              <a:snd r:embed="rId3" name="whoosh.wav"/>
            </a:hlinkClick>
          </p:cNvPr>
          <p:cNvSpPr>
            <a:spLocks noChangeArrowheads="1"/>
          </p:cNvSpPr>
          <p:nvPr/>
        </p:nvSpPr>
        <p:spPr bwMode="auto">
          <a:xfrm>
            <a:off x="6516688" y="5589588"/>
            <a:ext cx="1223962" cy="792162"/>
          </a:xfrm>
          <a:prstGeom prst="actionButtonHome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Inverses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2051720" y="2060848"/>
            <a:ext cx="317266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sz="2400" dirty="0" smtClean="0">
                <a:latin typeface="Arial" charset="0"/>
              </a:rPr>
              <a:t>sec </a:t>
            </a:r>
            <a:r>
              <a:rPr lang="en-US" sz="2400" baseline="30000" dirty="0" smtClean="0">
                <a:latin typeface="Arial" charset="0"/>
              </a:rPr>
              <a:t>-1</a:t>
            </a:r>
            <a:r>
              <a:rPr lang="en-US" sz="2400" dirty="0" smtClean="0">
                <a:latin typeface="Arial" charset="0"/>
              </a:rPr>
              <a:t> (x) = </a:t>
            </a:r>
            <a:r>
              <a:rPr lang="en-US" sz="2400" dirty="0" err="1" smtClean="0">
                <a:latin typeface="Arial" charset="0"/>
              </a:rPr>
              <a:t>cos</a:t>
            </a:r>
            <a:r>
              <a:rPr lang="en-US" sz="2400" dirty="0" smtClean="0">
                <a:latin typeface="Arial" charset="0"/>
              </a:rPr>
              <a:t> </a:t>
            </a:r>
            <a:r>
              <a:rPr lang="en-US" sz="2400" baseline="30000" dirty="0" smtClean="0">
                <a:latin typeface="Arial" charset="0"/>
              </a:rPr>
              <a:t>-1</a:t>
            </a:r>
            <a:r>
              <a:rPr lang="en-US" sz="2400" dirty="0" smtClean="0">
                <a:latin typeface="Arial" charset="0"/>
              </a:rPr>
              <a:t> (1/x)</a:t>
            </a:r>
            <a:endParaRPr lang="en-US" sz="2400" dirty="0">
              <a:latin typeface="Arial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27584" y="2060848"/>
            <a:ext cx="30243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Prove:</a:t>
            </a:r>
            <a:endParaRPr lang="en-US" sz="2400" dirty="0"/>
          </a:p>
        </p:txBody>
      </p:sp>
      <p:sp>
        <p:nvSpPr>
          <p:cNvPr id="5" name="AutoShape 16">
            <a:hlinkClick r:id="rId2" action="ppaction://hlinksldjump" highlightClick="1">
              <a:snd r:embed="rId3" name="whoosh.wav"/>
            </a:hlinkClick>
          </p:cNvPr>
          <p:cNvSpPr>
            <a:spLocks noChangeArrowheads="1"/>
          </p:cNvSpPr>
          <p:nvPr/>
        </p:nvSpPr>
        <p:spPr bwMode="auto">
          <a:xfrm>
            <a:off x="6516688" y="5589588"/>
            <a:ext cx="1223962" cy="792162"/>
          </a:xfrm>
          <a:prstGeom prst="actionButtonHome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Graphing</a:t>
            </a:r>
          </a:p>
        </p:txBody>
      </p:sp>
      <p:sp>
        <p:nvSpPr>
          <p:cNvPr id="5125" name="Text Box 5"/>
          <p:cNvSpPr txBox="1">
            <a:spLocks noChangeArrowheads="1"/>
          </p:cNvSpPr>
          <p:nvPr/>
        </p:nvSpPr>
        <p:spPr bwMode="auto">
          <a:xfrm>
            <a:off x="1116013" y="2205038"/>
            <a:ext cx="7056437" cy="1782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sz="2400">
                <a:latin typeface="Arial" charset="0"/>
              </a:rPr>
              <a:t>Given f(x) =</a:t>
            </a:r>
            <a:r>
              <a:rPr lang="en-US">
                <a:latin typeface="Arial" charset="0"/>
              </a:rPr>
              <a:t> </a:t>
            </a:r>
          </a:p>
          <a:p>
            <a:pPr eaLnBrk="1" hangingPunct="1">
              <a:spcBef>
                <a:spcPct val="50000"/>
              </a:spcBef>
            </a:pPr>
            <a:endParaRPr lang="en-US">
              <a:latin typeface="Arial" charset="0"/>
            </a:endParaRPr>
          </a:p>
          <a:p>
            <a:pPr eaLnBrk="1" hangingPunct="1">
              <a:spcBef>
                <a:spcPct val="50000"/>
              </a:spcBef>
            </a:pPr>
            <a:r>
              <a:rPr lang="en-US" sz="2400">
                <a:latin typeface="Arial" charset="0"/>
              </a:rPr>
              <a:t>Sketch the graph of f(x).  Be sure to label any asymptotes and intercepts.</a:t>
            </a:r>
          </a:p>
        </p:txBody>
      </p:sp>
      <p:graphicFrame>
        <p:nvGraphicFramePr>
          <p:cNvPr id="5126" name="Object 6"/>
          <p:cNvGraphicFramePr>
            <a:graphicFrameLocks noChangeAspect="1"/>
          </p:cNvGraphicFramePr>
          <p:nvPr>
            <p:ph idx="1"/>
          </p:nvPr>
        </p:nvGraphicFramePr>
        <p:xfrm>
          <a:off x="2857488" y="2072092"/>
          <a:ext cx="1657350" cy="604838"/>
        </p:xfrm>
        <a:graphic>
          <a:graphicData uri="http://schemas.openxmlformats.org/presentationml/2006/ole">
            <p:oleObj spid="_x0000_s5126" name="Equation" r:id="rId3" imgW="660240" imgH="253800" progId="Equation.DSMT4">
              <p:embed/>
            </p:oleObj>
          </a:graphicData>
        </a:graphic>
      </p:graphicFrame>
      <p:sp>
        <p:nvSpPr>
          <p:cNvPr id="5128" name="AutoShape 8">
            <a:hlinkClick r:id="rId4" action="ppaction://hlinksldjump" highlightClick="1">
              <a:snd r:embed="rId5" name="whoosh.wav"/>
            </a:hlinkClick>
          </p:cNvPr>
          <p:cNvSpPr>
            <a:spLocks noChangeArrowheads="1"/>
          </p:cNvSpPr>
          <p:nvPr/>
        </p:nvSpPr>
        <p:spPr bwMode="auto">
          <a:xfrm>
            <a:off x="6516688" y="5589588"/>
            <a:ext cx="1223962" cy="792162"/>
          </a:xfrm>
          <a:prstGeom prst="actionButtonHome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Graphing</a:t>
            </a:r>
          </a:p>
        </p:txBody>
      </p:sp>
      <p:sp>
        <p:nvSpPr>
          <p:cNvPr id="9221" name="Text Box 5"/>
          <p:cNvSpPr txBox="1">
            <a:spLocks noChangeArrowheads="1"/>
          </p:cNvSpPr>
          <p:nvPr/>
        </p:nvSpPr>
        <p:spPr bwMode="auto">
          <a:xfrm>
            <a:off x="827088" y="2133600"/>
            <a:ext cx="6696075" cy="191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sz="2400">
                <a:latin typeface="Arial" charset="0"/>
              </a:rPr>
              <a:t>F(x) = </a:t>
            </a:r>
          </a:p>
          <a:p>
            <a:pPr eaLnBrk="1" hangingPunct="1">
              <a:spcBef>
                <a:spcPct val="50000"/>
              </a:spcBef>
            </a:pPr>
            <a:endParaRPr lang="en-US" sz="2400">
              <a:latin typeface="Arial" charset="0"/>
            </a:endParaRPr>
          </a:p>
          <a:p>
            <a:pPr eaLnBrk="1" hangingPunct="1">
              <a:spcBef>
                <a:spcPct val="50000"/>
              </a:spcBef>
            </a:pPr>
            <a:r>
              <a:rPr lang="en-US" sz="2400">
                <a:latin typeface="Arial" charset="0"/>
              </a:rPr>
              <a:t>Sketch the graph of F(x).  Be sure to label any asymptotes and any intercepts.</a:t>
            </a:r>
          </a:p>
        </p:txBody>
      </p:sp>
      <p:graphicFrame>
        <p:nvGraphicFramePr>
          <p:cNvPr id="9222" name="Object 6"/>
          <p:cNvGraphicFramePr>
            <a:graphicFrameLocks noChangeAspect="1"/>
          </p:cNvGraphicFramePr>
          <p:nvPr>
            <p:ph idx="1"/>
          </p:nvPr>
        </p:nvGraphicFramePr>
        <p:xfrm>
          <a:off x="1908175" y="1773238"/>
          <a:ext cx="1895475" cy="1250950"/>
        </p:xfrm>
        <a:graphic>
          <a:graphicData uri="http://schemas.openxmlformats.org/presentationml/2006/ole">
            <p:oleObj spid="_x0000_s9222" name="Equation" r:id="rId3" imgW="634680" imgH="419040" progId="Equation.DSMT4">
              <p:embed/>
            </p:oleObj>
          </a:graphicData>
        </a:graphic>
      </p:graphicFrame>
      <p:sp>
        <p:nvSpPr>
          <p:cNvPr id="9224" name="AutoShape 8">
            <a:hlinkClick r:id="rId4" action="ppaction://hlinksldjump" highlightClick="1">
              <a:snd r:embed="rId5" name="whoosh.wav"/>
            </a:hlinkClick>
          </p:cNvPr>
          <p:cNvSpPr>
            <a:spLocks noChangeArrowheads="1"/>
          </p:cNvSpPr>
          <p:nvPr/>
        </p:nvSpPr>
        <p:spPr bwMode="auto">
          <a:xfrm>
            <a:off x="6516688" y="5589588"/>
            <a:ext cx="1223962" cy="792162"/>
          </a:xfrm>
          <a:prstGeom prst="actionButtonHome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Graphing</a:t>
            </a:r>
          </a:p>
        </p:txBody>
      </p:sp>
      <p:graphicFrame>
        <p:nvGraphicFramePr>
          <p:cNvPr id="12293" name="Object 5"/>
          <p:cNvGraphicFramePr>
            <a:graphicFrameLocks noChangeAspect="1"/>
          </p:cNvGraphicFramePr>
          <p:nvPr>
            <p:ph idx="1"/>
          </p:nvPr>
        </p:nvGraphicFramePr>
        <p:xfrm>
          <a:off x="2555875" y="1855788"/>
          <a:ext cx="3817938" cy="725487"/>
        </p:xfrm>
        <a:graphic>
          <a:graphicData uri="http://schemas.openxmlformats.org/presentationml/2006/ole">
            <p:oleObj spid="_x0000_s12293" name="Equation" r:id="rId3" imgW="1269720" imgH="253800" progId="Equation.DSMT4">
              <p:embed/>
            </p:oleObj>
          </a:graphicData>
        </a:graphic>
      </p:graphicFrame>
      <p:sp>
        <p:nvSpPr>
          <p:cNvPr id="12295" name="Rectangle 7"/>
          <p:cNvSpPr>
            <a:spLocks noChangeArrowheads="1"/>
          </p:cNvSpPr>
          <p:nvPr/>
        </p:nvSpPr>
        <p:spPr bwMode="auto">
          <a:xfrm>
            <a:off x="611188" y="2851150"/>
            <a:ext cx="7942262" cy="1004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sz="2400">
                <a:latin typeface="Arial" charset="0"/>
              </a:rPr>
              <a:t>Sketch the graph of f(x).  Be sure to label any asymptotes</a:t>
            </a:r>
          </a:p>
          <a:p>
            <a:pPr eaLnBrk="1" hangingPunct="1">
              <a:spcBef>
                <a:spcPct val="50000"/>
              </a:spcBef>
            </a:pPr>
            <a:r>
              <a:rPr lang="en-US" sz="2400">
                <a:latin typeface="Arial" charset="0"/>
              </a:rPr>
              <a:t> and any intercepts.</a:t>
            </a:r>
          </a:p>
        </p:txBody>
      </p:sp>
      <p:sp>
        <p:nvSpPr>
          <p:cNvPr id="12296" name="AutoShape 8">
            <a:hlinkClick r:id="rId4" action="ppaction://hlinksldjump" highlightClick="1">
              <a:snd r:embed="rId5" name="whoosh.wav"/>
            </a:hlinkClick>
          </p:cNvPr>
          <p:cNvSpPr>
            <a:spLocks noChangeArrowheads="1"/>
          </p:cNvSpPr>
          <p:nvPr/>
        </p:nvSpPr>
        <p:spPr bwMode="auto">
          <a:xfrm>
            <a:off x="6516688" y="5589588"/>
            <a:ext cx="1223962" cy="792162"/>
          </a:xfrm>
          <a:prstGeom prst="actionButtonHome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Graphing</a:t>
            </a:r>
          </a:p>
        </p:txBody>
      </p:sp>
      <p:sp>
        <p:nvSpPr>
          <p:cNvPr id="15365" name="Rectangle 5"/>
          <p:cNvSpPr>
            <a:spLocks noChangeArrowheads="1"/>
          </p:cNvSpPr>
          <p:nvPr/>
        </p:nvSpPr>
        <p:spPr bwMode="auto">
          <a:xfrm>
            <a:off x="755650" y="2781300"/>
            <a:ext cx="7272338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/>
            <a:r>
              <a:rPr lang="en-US" sz="2400">
                <a:latin typeface="Arial" charset="0"/>
              </a:rPr>
              <a:t>Sketch the graph of f(x).  Be sure to label any asymptotes and any intercepts.</a:t>
            </a:r>
          </a:p>
        </p:txBody>
      </p:sp>
      <p:graphicFrame>
        <p:nvGraphicFramePr>
          <p:cNvPr id="15366" name="Object 6"/>
          <p:cNvGraphicFramePr>
            <a:graphicFrameLocks noChangeAspect="1"/>
          </p:cNvGraphicFramePr>
          <p:nvPr>
            <p:ph idx="1"/>
          </p:nvPr>
        </p:nvGraphicFramePr>
        <p:xfrm>
          <a:off x="2627313" y="1773238"/>
          <a:ext cx="2951162" cy="842962"/>
        </p:xfrm>
        <a:graphic>
          <a:graphicData uri="http://schemas.openxmlformats.org/presentationml/2006/ole">
            <p:oleObj spid="_x0000_s15366" name="Equation" r:id="rId3" imgW="888840" imgH="253800" progId="Equation.DSMT4">
              <p:embed/>
            </p:oleObj>
          </a:graphicData>
        </a:graphic>
      </p:graphicFrame>
      <p:sp>
        <p:nvSpPr>
          <p:cNvPr id="15368" name="AutoShape 8">
            <a:hlinkClick r:id="rId4" action="ppaction://hlinksldjump" highlightClick="1">
              <a:snd r:embed="rId5" name="whoosh.wav"/>
            </a:hlinkClick>
          </p:cNvPr>
          <p:cNvSpPr>
            <a:spLocks noChangeArrowheads="1"/>
          </p:cNvSpPr>
          <p:nvPr/>
        </p:nvSpPr>
        <p:spPr bwMode="auto">
          <a:xfrm>
            <a:off x="6516688" y="5589588"/>
            <a:ext cx="1223962" cy="792162"/>
          </a:xfrm>
          <a:prstGeom prst="actionButtonHome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6" name="Rectangle 4"/>
          <p:cNvSpPr>
            <a:spLocks noGrp="1" noChangeArrowheads="1"/>
          </p:cNvSpPr>
          <p:nvPr>
            <p:ph type="title"/>
          </p:nvPr>
        </p:nvSpPr>
        <p:spPr>
          <a:xfrm>
            <a:off x="395288" y="692150"/>
            <a:ext cx="8229600" cy="1143000"/>
          </a:xfrm>
        </p:spPr>
        <p:txBody>
          <a:bodyPr/>
          <a:lstStyle/>
          <a:p>
            <a:r>
              <a:rPr lang="en-US"/>
              <a:t>Composition</a:t>
            </a:r>
          </a:p>
        </p:txBody>
      </p:sp>
      <p:graphicFrame>
        <p:nvGraphicFramePr>
          <p:cNvPr id="18438" name="Object 6"/>
          <p:cNvGraphicFramePr>
            <a:graphicFrameLocks noChangeAspect="1"/>
          </p:cNvGraphicFramePr>
          <p:nvPr>
            <p:ph sz="half" idx="1"/>
          </p:nvPr>
        </p:nvGraphicFramePr>
        <p:xfrm>
          <a:off x="1835150" y="2133600"/>
          <a:ext cx="1441450" cy="685800"/>
        </p:xfrm>
        <a:graphic>
          <a:graphicData uri="http://schemas.openxmlformats.org/presentationml/2006/ole">
            <p:oleObj spid="_x0000_s18438" name="Equation" r:id="rId3" imgW="507960" imgH="253800" progId="Equation.DSMT4">
              <p:embed/>
            </p:oleObj>
          </a:graphicData>
        </a:graphic>
      </p:graphicFrame>
      <p:sp>
        <p:nvSpPr>
          <p:cNvPr id="18437" name="Text Box 5"/>
          <p:cNvSpPr txBox="1">
            <a:spLocks noChangeArrowheads="1"/>
          </p:cNvSpPr>
          <p:nvPr/>
        </p:nvSpPr>
        <p:spPr bwMode="auto">
          <a:xfrm>
            <a:off x="900113" y="2349500"/>
            <a:ext cx="56165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sz="2000">
                <a:latin typeface="Arial" charset="0"/>
              </a:rPr>
              <a:t>If f(x) =</a:t>
            </a:r>
            <a:r>
              <a:rPr lang="en-US">
                <a:latin typeface="Arial" charset="0"/>
              </a:rPr>
              <a:t> </a:t>
            </a:r>
          </a:p>
        </p:txBody>
      </p:sp>
      <p:sp>
        <p:nvSpPr>
          <p:cNvPr id="18440" name="Text Box 8"/>
          <p:cNvSpPr txBox="1">
            <a:spLocks noChangeArrowheads="1"/>
          </p:cNvSpPr>
          <p:nvPr/>
        </p:nvSpPr>
        <p:spPr bwMode="auto">
          <a:xfrm>
            <a:off x="3563938" y="2325688"/>
            <a:ext cx="1944687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sz="2000">
                <a:latin typeface="Arial" charset="0"/>
              </a:rPr>
              <a:t>and  g(x) = </a:t>
            </a:r>
          </a:p>
        </p:txBody>
      </p:sp>
      <p:graphicFrame>
        <p:nvGraphicFramePr>
          <p:cNvPr id="18441" name="Object 9"/>
          <p:cNvGraphicFramePr>
            <a:graphicFrameLocks noChangeAspect="1"/>
          </p:cNvGraphicFramePr>
          <p:nvPr>
            <p:ph sz="half" idx="2"/>
          </p:nvPr>
        </p:nvGraphicFramePr>
        <p:xfrm>
          <a:off x="5003800" y="1989138"/>
          <a:ext cx="633413" cy="1152525"/>
        </p:xfrm>
        <a:graphic>
          <a:graphicData uri="http://schemas.openxmlformats.org/presentationml/2006/ole">
            <p:oleObj spid="_x0000_s18441" name="Equation" r:id="rId4" imgW="215640" imgH="393480" progId="Equation.DSMT4">
              <p:embed/>
            </p:oleObj>
          </a:graphicData>
        </a:graphic>
      </p:graphicFrame>
      <p:sp>
        <p:nvSpPr>
          <p:cNvPr id="18443" name="Text Box 11"/>
          <p:cNvSpPr txBox="1">
            <a:spLocks noChangeArrowheads="1"/>
          </p:cNvSpPr>
          <p:nvPr/>
        </p:nvSpPr>
        <p:spPr bwMode="auto">
          <a:xfrm>
            <a:off x="5867400" y="2349500"/>
            <a:ext cx="20161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sz="2000">
                <a:latin typeface="Arial" charset="0"/>
              </a:rPr>
              <a:t>find f(g(x)).</a:t>
            </a:r>
          </a:p>
        </p:txBody>
      </p:sp>
      <p:sp>
        <p:nvSpPr>
          <p:cNvPr id="18444" name="AutoShape 12">
            <a:hlinkClick r:id="rId5" action="ppaction://hlinksldjump" highlightClick="1">
              <a:snd r:embed="rId6" name="whoosh.wav"/>
            </a:hlinkClick>
          </p:cNvPr>
          <p:cNvSpPr>
            <a:spLocks noChangeArrowheads="1"/>
          </p:cNvSpPr>
          <p:nvPr/>
        </p:nvSpPr>
        <p:spPr bwMode="auto">
          <a:xfrm>
            <a:off x="6516688" y="5589588"/>
            <a:ext cx="1223962" cy="792162"/>
          </a:xfrm>
          <a:prstGeom prst="actionButtonHome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Composition</a:t>
            </a:r>
          </a:p>
        </p:txBody>
      </p:sp>
      <p:graphicFrame>
        <p:nvGraphicFramePr>
          <p:cNvPr id="22533" name="Object 5"/>
          <p:cNvGraphicFramePr>
            <a:graphicFrameLocks noChangeAspect="1"/>
          </p:cNvGraphicFramePr>
          <p:nvPr/>
        </p:nvGraphicFramePr>
        <p:xfrm>
          <a:off x="1835150" y="1963738"/>
          <a:ext cx="1441450" cy="720725"/>
        </p:xfrm>
        <a:graphic>
          <a:graphicData uri="http://schemas.openxmlformats.org/presentationml/2006/ole">
            <p:oleObj spid="_x0000_s22533" name="Equation" r:id="rId3" imgW="507960" imgH="253800" progId="Equation.DSMT4">
              <p:embed/>
            </p:oleObj>
          </a:graphicData>
        </a:graphic>
      </p:graphicFrame>
      <p:sp>
        <p:nvSpPr>
          <p:cNvPr id="22534" name="Text Box 6"/>
          <p:cNvSpPr txBox="1">
            <a:spLocks noChangeArrowheads="1"/>
          </p:cNvSpPr>
          <p:nvPr/>
        </p:nvSpPr>
        <p:spPr bwMode="auto">
          <a:xfrm>
            <a:off x="900113" y="2139950"/>
            <a:ext cx="56165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sz="2000">
                <a:latin typeface="Arial" charset="0"/>
              </a:rPr>
              <a:t>If f(x) =</a:t>
            </a:r>
            <a:r>
              <a:rPr lang="en-US">
                <a:latin typeface="Arial" charset="0"/>
              </a:rPr>
              <a:t> </a:t>
            </a:r>
          </a:p>
        </p:txBody>
      </p:sp>
      <p:sp>
        <p:nvSpPr>
          <p:cNvPr id="22535" name="Text Box 7"/>
          <p:cNvSpPr txBox="1">
            <a:spLocks noChangeArrowheads="1"/>
          </p:cNvSpPr>
          <p:nvPr/>
        </p:nvSpPr>
        <p:spPr bwMode="auto">
          <a:xfrm>
            <a:off x="3348038" y="2205038"/>
            <a:ext cx="1944687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sz="2000">
                <a:latin typeface="Arial" charset="0"/>
              </a:rPr>
              <a:t>and  g(x) = </a:t>
            </a:r>
          </a:p>
        </p:txBody>
      </p:sp>
      <p:graphicFrame>
        <p:nvGraphicFramePr>
          <p:cNvPr id="22536" name="Object 8"/>
          <p:cNvGraphicFramePr>
            <a:graphicFrameLocks noChangeAspect="1"/>
          </p:cNvGraphicFramePr>
          <p:nvPr/>
        </p:nvGraphicFramePr>
        <p:xfrm>
          <a:off x="5003800" y="1773238"/>
          <a:ext cx="633413" cy="1152525"/>
        </p:xfrm>
        <a:graphic>
          <a:graphicData uri="http://schemas.openxmlformats.org/presentationml/2006/ole">
            <p:oleObj spid="_x0000_s22536" name="Equation" r:id="rId4" imgW="215640" imgH="393480" progId="Equation.DSMT4">
              <p:embed/>
            </p:oleObj>
          </a:graphicData>
        </a:graphic>
      </p:graphicFrame>
      <p:sp>
        <p:nvSpPr>
          <p:cNvPr id="22537" name="Text Box 9"/>
          <p:cNvSpPr txBox="1">
            <a:spLocks noChangeArrowheads="1"/>
          </p:cNvSpPr>
          <p:nvPr/>
        </p:nvSpPr>
        <p:spPr bwMode="auto">
          <a:xfrm>
            <a:off x="827088" y="2924175"/>
            <a:ext cx="49688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sz="2000">
                <a:latin typeface="Arial" charset="0"/>
              </a:rPr>
              <a:t>Sketch the graph of g(f(x)).</a:t>
            </a:r>
          </a:p>
        </p:txBody>
      </p:sp>
      <p:sp>
        <p:nvSpPr>
          <p:cNvPr id="22538" name="AutoShape 10">
            <a:hlinkClick r:id="rId5" action="ppaction://hlinksldjump" highlightClick="1">
              <a:snd r:embed="rId6" name="whoosh.wav"/>
            </a:hlinkClick>
          </p:cNvPr>
          <p:cNvSpPr>
            <a:spLocks noChangeArrowheads="1"/>
          </p:cNvSpPr>
          <p:nvPr/>
        </p:nvSpPr>
        <p:spPr bwMode="auto">
          <a:xfrm>
            <a:off x="6516688" y="5589588"/>
            <a:ext cx="1223962" cy="792162"/>
          </a:xfrm>
          <a:prstGeom prst="actionButtonHome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Quadrant">
  <a:themeElements>
    <a:clrScheme name="Quadrant 2">
      <a:dk1>
        <a:srgbClr val="000000"/>
      </a:dk1>
      <a:lt1>
        <a:srgbClr val="FFFFFF"/>
      </a:lt1>
      <a:dk2>
        <a:srgbClr val="420000"/>
      </a:dk2>
      <a:lt2>
        <a:srgbClr val="660000"/>
      </a:lt2>
      <a:accent1>
        <a:srgbClr val="CCCC00"/>
      </a:accent1>
      <a:accent2>
        <a:srgbClr val="999966"/>
      </a:accent2>
      <a:accent3>
        <a:srgbClr val="FFFFFF"/>
      </a:accent3>
      <a:accent4>
        <a:srgbClr val="000000"/>
      </a:accent4>
      <a:accent5>
        <a:srgbClr val="E2E2AA"/>
      </a:accent5>
      <a:accent6>
        <a:srgbClr val="8A8A5C"/>
      </a:accent6>
      <a:hlink>
        <a:srgbClr val="996633"/>
      </a:hlink>
      <a:folHlink>
        <a:srgbClr val="993300"/>
      </a:folHlink>
    </a:clrScheme>
    <a:fontScheme name="Quadrant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Quadrant 1">
        <a:dk1>
          <a:srgbClr val="5C5674"/>
        </a:dk1>
        <a:lt1>
          <a:srgbClr val="FFFFFF"/>
        </a:lt1>
        <a:dk2>
          <a:srgbClr val="85986A"/>
        </a:dk2>
        <a:lt2>
          <a:srgbClr val="FFFFFF"/>
        </a:lt2>
        <a:accent1>
          <a:srgbClr val="666633"/>
        </a:accent1>
        <a:accent2>
          <a:srgbClr val="ADC5B8"/>
        </a:accent2>
        <a:accent3>
          <a:srgbClr val="C2CAB9"/>
        </a:accent3>
        <a:accent4>
          <a:srgbClr val="DADADA"/>
        </a:accent4>
        <a:accent5>
          <a:srgbClr val="B8B8AD"/>
        </a:accent5>
        <a:accent6>
          <a:srgbClr val="9CB2A6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2">
        <a:dk1>
          <a:srgbClr val="000000"/>
        </a:dk1>
        <a:lt1>
          <a:srgbClr val="FFFFFF"/>
        </a:lt1>
        <a:dk2>
          <a:srgbClr val="420000"/>
        </a:dk2>
        <a:lt2>
          <a:srgbClr val="660000"/>
        </a:lt2>
        <a:accent1>
          <a:srgbClr val="CCCC00"/>
        </a:accent1>
        <a:accent2>
          <a:srgbClr val="999966"/>
        </a:accent2>
        <a:accent3>
          <a:srgbClr val="FFFFFF"/>
        </a:accent3>
        <a:accent4>
          <a:srgbClr val="000000"/>
        </a:accent4>
        <a:accent5>
          <a:srgbClr val="E2E2AA"/>
        </a:accent5>
        <a:accent6>
          <a:srgbClr val="8A8A5C"/>
        </a:accent6>
        <a:hlink>
          <a:srgbClr val="996633"/>
        </a:hlink>
        <a:folHlink>
          <a:srgbClr val="9933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3">
        <a:dk1>
          <a:srgbClr val="618052"/>
        </a:dk1>
        <a:lt1>
          <a:srgbClr val="FFFFE3"/>
        </a:lt1>
        <a:dk2>
          <a:srgbClr val="162E36"/>
        </a:dk2>
        <a:lt2>
          <a:srgbClr val="FFFFFF"/>
        </a:lt2>
        <a:accent1>
          <a:srgbClr val="336699"/>
        </a:accent1>
        <a:accent2>
          <a:srgbClr val="69888B"/>
        </a:accent2>
        <a:accent3>
          <a:srgbClr val="ABADAE"/>
        </a:accent3>
        <a:accent4>
          <a:srgbClr val="DADAC2"/>
        </a:accent4>
        <a:accent5>
          <a:srgbClr val="ADB8CA"/>
        </a:accent5>
        <a:accent6>
          <a:srgbClr val="5E7B7D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4">
        <a:dk1>
          <a:srgbClr val="000000"/>
        </a:dk1>
        <a:lt1>
          <a:srgbClr val="FFFFFF"/>
        </a:lt1>
        <a:dk2>
          <a:srgbClr val="000000"/>
        </a:dk2>
        <a:lt2>
          <a:srgbClr val="CC0000"/>
        </a:lt2>
        <a:accent1>
          <a:srgbClr val="FFCC00"/>
        </a:accent1>
        <a:accent2>
          <a:srgbClr val="3366CC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2D5CB9"/>
        </a:accent6>
        <a:hlink>
          <a:srgbClr val="666699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5">
        <a:dk1>
          <a:srgbClr val="666699"/>
        </a:dk1>
        <a:lt1>
          <a:srgbClr val="FFFFFF"/>
        </a:lt1>
        <a:dk2>
          <a:srgbClr val="000033"/>
        </a:dk2>
        <a:lt2>
          <a:srgbClr val="FFFFFF"/>
        </a:lt2>
        <a:accent1>
          <a:srgbClr val="9966FF"/>
        </a:accent1>
        <a:accent2>
          <a:srgbClr val="CCCCFF"/>
        </a:accent2>
        <a:accent3>
          <a:srgbClr val="AAAAAD"/>
        </a:accent3>
        <a:accent4>
          <a:srgbClr val="DADADA"/>
        </a:accent4>
        <a:accent5>
          <a:srgbClr val="CAB8FF"/>
        </a:accent5>
        <a:accent6>
          <a:srgbClr val="B9B9E7"/>
        </a:accent6>
        <a:hlink>
          <a:srgbClr val="CCCC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6">
        <a:dk1>
          <a:srgbClr val="000000"/>
        </a:dk1>
        <a:lt1>
          <a:srgbClr val="FFFFFF"/>
        </a:lt1>
        <a:dk2>
          <a:srgbClr val="000000"/>
        </a:dk2>
        <a:lt2>
          <a:srgbClr val="669966"/>
        </a:lt2>
        <a:accent1>
          <a:srgbClr val="CCCC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8A8AB9"/>
        </a:accent6>
        <a:hlink>
          <a:srgbClr val="000066"/>
        </a:hlink>
        <a:folHlink>
          <a:srgbClr val="3333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7">
        <a:dk1>
          <a:srgbClr val="0099CC"/>
        </a:dk1>
        <a:lt1>
          <a:srgbClr val="FFFFFF"/>
        </a:lt1>
        <a:dk2>
          <a:srgbClr val="000099"/>
        </a:dk2>
        <a:lt2>
          <a:srgbClr val="FFFFFF"/>
        </a:lt2>
        <a:accent1>
          <a:srgbClr val="0099CC"/>
        </a:accent1>
        <a:accent2>
          <a:srgbClr val="6600FF"/>
        </a:accent2>
        <a:accent3>
          <a:srgbClr val="AAAACA"/>
        </a:accent3>
        <a:accent4>
          <a:srgbClr val="DADADA"/>
        </a:accent4>
        <a:accent5>
          <a:srgbClr val="AACAE2"/>
        </a:accent5>
        <a:accent6>
          <a:srgbClr val="5C00E7"/>
        </a:accent6>
        <a:hlink>
          <a:srgbClr val="FFCC00"/>
        </a:hlink>
        <a:folHlink>
          <a:srgbClr val="00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8">
        <a:dk1>
          <a:srgbClr val="000033"/>
        </a:dk1>
        <a:lt1>
          <a:srgbClr val="FFFFFF"/>
        </a:lt1>
        <a:dk2>
          <a:srgbClr val="003366"/>
        </a:dk2>
        <a:lt2>
          <a:srgbClr val="275C6D"/>
        </a:lt2>
        <a:accent1>
          <a:srgbClr val="A7D2DF"/>
        </a:accent1>
        <a:accent2>
          <a:srgbClr val="108DA6"/>
        </a:accent2>
        <a:accent3>
          <a:srgbClr val="FFFFFF"/>
        </a:accent3>
        <a:accent4>
          <a:srgbClr val="00002A"/>
        </a:accent4>
        <a:accent5>
          <a:srgbClr val="D0E5EC"/>
        </a:accent5>
        <a:accent6>
          <a:srgbClr val="0D7F96"/>
        </a:accent6>
        <a:hlink>
          <a:srgbClr val="666699"/>
        </a:hlink>
        <a:folHlink>
          <a:srgbClr val="99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9">
        <a:dk1>
          <a:srgbClr val="CC3300"/>
        </a:dk1>
        <a:lt1>
          <a:srgbClr val="FFFFFF"/>
        </a:lt1>
        <a:dk2>
          <a:srgbClr val="000000"/>
        </a:dk2>
        <a:lt2>
          <a:srgbClr val="FFFFCC"/>
        </a:lt2>
        <a:accent1>
          <a:srgbClr val="FF9900"/>
        </a:accent1>
        <a:accent2>
          <a:srgbClr val="993300"/>
        </a:accent2>
        <a:accent3>
          <a:srgbClr val="AAAAAA"/>
        </a:accent3>
        <a:accent4>
          <a:srgbClr val="DADADA"/>
        </a:accent4>
        <a:accent5>
          <a:srgbClr val="FFCAAA"/>
        </a:accent5>
        <a:accent6>
          <a:srgbClr val="8A2D00"/>
        </a:accent6>
        <a:hlink>
          <a:srgbClr val="CEC5A2"/>
        </a:hlink>
        <a:folHlink>
          <a:srgbClr val="DDDDDD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Quadrant</Template>
  <TotalTime>420</TotalTime>
  <Words>592</Words>
  <Application>Microsoft Office PowerPoint</Application>
  <PresentationFormat>On-screen Show (4:3)</PresentationFormat>
  <Paragraphs>151</Paragraphs>
  <Slides>37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37</vt:i4>
      </vt:variant>
    </vt:vector>
  </HeadingPairs>
  <TitlesOfParts>
    <vt:vector size="39" baseType="lpstr">
      <vt:lpstr>Quadrant</vt:lpstr>
      <vt:lpstr>Equation</vt:lpstr>
      <vt:lpstr>Pre-Calculus Review</vt:lpstr>
      <vt:lpstr>Slide 2</vt:lpstr>
      <vt:lpstr>Graphing</vt:lpstr>
      <vt:lpstr>Graphing</vt:lpstr>
      <vt:lpstr>Graphing</vt:lpstr>
      <vt:lpstr>Graphing</vt:lpstr>
      <vt:lpstr>Graphing</vt:lpstr>
      <vt:lpstr>Composition</vt:lpstr>
      <vt:lpstr>Composition</vt:lpstr>
      <vt:lpstr>Composition</vt:lpstr>
      <vt:lpstr>Composition</vt:lpstr>
      <vt:lpstr>Composition</vt:lpstr>
      <vt:lpstr>Domain?</vt:lpstr>
      <vt:lpstr>Domain?</vt:lpstr>
      <vt:lpstr>Domain?</vt:lpstr>
      <vt:lpstr>Domain?</vt:lpstr>
      <vt:lpstr>Domain?</vt:lpstr>
      <vt:lpstr>Even/Odd/Neither?</vt:lpstr>
      <vt:lpstr>Even/Odd/Neither?</vt:lpstr>
      <vt:lpstr>Even/Odd/Neither?</vt:lpstr>
      <vt:lpstr>Even/Odd/Neither?</vt:lpstr>
      <vt:lpstr>Even/Odd/Neither?</vt:lpstr>
      <vt:lpstr>Transformations</vt:lpstr>
      <vt:lpstr>Transformations</vt:lpstr>
      <vt:lpstr>Transformations</vt:lpstr>
      <vt:lpstr>Transformations</vt:lpstr>
      <vt:lpstr>Transformations</vt:lpstr>
      <vt:lpstr>Slide 28</vt:lpstr>
      <vt:lpstr>Slide 29</vt:lpstr>
      <vt:lpstr>Slide 30</vt:lpstr>
      <vt:lpstr>Slide 31</vt:lpstr>
      <vt:lpstr>Slide 32</vt:lpstr>
      <vt:lpstr>Inverses</vt:lpstr>
      <vt:lpstr>Inverses</vt:lpstr>
      <vt:lpstr>Inverses</vt:lpstr>
      <vt:lpstr>Inverses</vt:lpstr>
      <vt:lpstr>Inverses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Pre-Calculus Review</dc:title>
  <dc:creator>jduty</dc:creator>
  <cp:lastModifiedBy>lsulkes</cp:lastModifiedBy>
  <cp:revision>38</cp:revision>
  <dcterms:created xsi:type="dcterms:W3CDTF">2006-08-28T00:09:52Z</dcterms:created>
  <dcterms:modified xsi:type="dcterms:W3CDTF">2011-09-01T11:58:30Z</dcterms:modified>
</cp:coreProperties>
</file>